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42"/>
  </p:notesMasterIdLst>
  <p:sldIdLst>
    <p:sldId id="256" r:id="rId2"/>
    <p:sldId id="286" r:id="rId3"/>
    <p:sldId id="257" r:id="rId4"/>
    <p:sldId id="272" r:id="rId5"/>
    <p:sldId id="274" r:id="rId6"/>
    <p:sldId id="287" r:id="rId7"/>
    <p:sldId id="285" r:id="rId8"/>
    <p:sldId id="288" r:id="rId9"/>
    <p:sldId id="268" r:id="rId10"/>
    <p:sldId id="284" r:id="rId11"/>
    <p:sldId id="273" r:id="rId12"/>
    <p:sldId id="294" r:id="rId13"/>
    <p:sldId id="304" r:id="rId14"/>
    <p:sldId id="278" r:id="rId15"/>
    <p:sldId id="289" r:id="rId16"/>
    <p:sldId id="290" r:id="rId17"/>
    <p:sldId id="291" r:id="rId18"/>
    <p:sldId id="267" r:id="rId19"/>
    <p:sldId id="297" r:id="rId20"/>
    <p:sldId id="261" r:id="rId21"/>
    <p:sldId id="275" r:id="rId22"/>
    <p:sldId id="296" r:id="rId23"/>
    <p:sldId id="295" r:id="rId24"/>
    <p:sldId id="276" r:id="rId25"/>
    <p:sldId id="258" r:id="rId26"/>
    <p:sldId id="262" r:id="rId27"/>
    <p:sldId id="282" r:id="rId28"/>
    <p:sldId id="302" r:id="rId29"/>
    <p:sldId id="263" r:id="rId30"/>
    <p:sldId id="260" r:id="rId31"/>
    <p:sldId id="303" r:id="rId32"/>
    <p:sldId id="300" r:id="rId33"/>
    <p:sldId id="299" r:id="rId34"/>
    <p:sldId id="277" r:id="rId35"/>
    <p:sldId id="301" r:id="rId36"/>
    <p:sldId id="293" r:id="rId37"/>
    <p:sldId id="280" r:id="rId38"/>
    <p:sldId id="281" r:id="rId39"/>
    <p:sldId id="264" r:id="rId40"/>
    <p:sldId id="279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CC"/>
    <a:srgbClr val="F3FFFF"/>
    <a:srgbClr val="DEFEFE"/>
    <a:srgbClr val="44572B"/>
    <a:srgbClr val="495A28"/>
    <a:srgbClr val="4F6E2C"/>
    <a:srgbClr val="425D25"/>
    <a:srgbClr val="014F1B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006" autoAdjust="0"/>
  </p:normalViewPr>
  <p:slideViewPr>
    <p:cSldViewPr snapToGrid="0">
      <p:cViewPr varScale="1">
        <p:scale>
          <a:sx n="66" d="100"/>
          <a:sy n="66" d="100"/>
        </p:scale>
        <p:origin x="24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44147-9FA8-4E6F-AA54-EF1B1C4C4089}" type="datetimeFigureOut">
              <a:rPr lang="es-AR" smtClean="0"/>
              <a:t>12/06/2016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62DFC-5639-476E-92F4-CA398D029B0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7559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0AC9A-4FFF-46B1-A24F-E6B318F01691}" type="slidenum">
              <a:rPr lang="es-ES" altLang="es-AR"/>
              <a:pPr/>
              <a:t>7</a:t>
            </a:fld>
            <a:endParaRPr lang="es-ES" altLang="es-AR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33425"/>
            <a:ext cx="4886325" cy="3665538"/>
          </a:xfrm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 altLang="es-AR"/>
          </a:p>
        </p:txBody>
      </p:sp>
    </p:spTree>
    <p:extLst>
      <p:ext uri="{BB962C8B-B14F-4D97-AF65-F5344CB8AC3E}">
        <p14:creationId xmlns:p14="http://schemas.microsoft.com/office/powerpoint/2010/main" val="2720099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62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322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2070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192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4496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240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499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91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08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102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6/12/2016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038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118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45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02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087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9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66754" y="625031"/>
            <a:ext cx="4857009" cy="743477"/>
          </a:xfrm>
        </p:spPr>
        <p:txBody>
          <a:bodyPr/>
          <a:lstStyle/>
          <a:p>
            <a:r>
              <a:rPr lang="es-AR" dirty="0" err="1"/>
              <a:t>Inmunoquímica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32435" y="1785200"/>
            <a:ext cx="7014259" cy="4766074"/>
          </a:xfrm>
        </p:spPr>
        <p:txBody>
          <a:bodyPr>
            <a:normAutofit/>
          </a:bodyPr>
          <a:lstStyle/>
          <a:p>
            <a:pPr algn="just"/>
            <a:r>
              <a:rPr lang="es-AR" b="1" u="sng" dirty="0">
                <a:solidFill>
                  <a:srgbClr val="0000CC"/>
                </a:solidFill>
              </a:rPr>
              <a:t>Bolilla 11</a:t>
            </a:r>
            <a:r>
              <a:rPr lang="es-AR" b="1" dirty="0">
                <a:solidFill>
                  <a:srgbClr val="0000CC"/>
                </a:solidFill>
              </a:rPr>
              <a:t>. </a:t>
            </a:r>
            <a:r>
              <a:rPr lang="es-AR" b="1" dirty="0" err="1">
                <a:solidFill>
                  <a:srgbClr val="FF0000"/>
                </a:solidFill>
              </a:rPr>
              <a:t>Inmunoquímica</a:t>
            </a:r>
            <a:r>
              <a:rPr lang="es-AR" dirty="0">
                <a:solidFill>
                  <a:srgbClr val="FF0000"/>
                </a:solidFill>
              </a:rPr>
              <a:t>. </a:t>
            </a:r>
            <a:r>
              <a:rPr lang="es-AR" b="1" dirty="0">
                <a:solidFill>
                  <a:srgbClr val="FF0000"/>
                </a:solidFill>
              </a:rPr>
              <a:t>El Sistema Inmunitario. Inmunidad Humoral</a:t>
            </a:r>
            <a:r>
              <a:rPr lang="es-AR" dirty="0">
                <a:solidFill>
                  <a:srgbClr val="FF0000"/>
                </a:solidFill>
              </a:rPr>
              <a:t>: cinética de la respuesta inmune, estructura de las inmunoglobulinas, </a:t>
            </a:r>
            <a:r>
              <a:rPr lang="es-AR" dirty="0" err="1">
                <a:solidFill>
                  <a:srgbClr val="FF0000"/>
                </a:solidFill>
              </a:rPr>
              <a:t>isotipos</a:t>
            </a:r>
            <a:r>
              <a:rPr lang="es-AR" dirty="0">
                <a:solidFill>
                  <a:srgbClr val="FF0000"/>
                </a:solidFill>
              </a:rPr>
              <a:t> de las cadenas pesadas, inmunoglobulinas de membrana, naturaleza del antígeno (Ag). </a:t>
            </a:r>
            <a:r>
              <a:rPr lang="es-AR" dirty="0" err="1">
                <a:solidFill>
                  <a:srgbClr val="FF0000"/>
                </a:solidFill>
              </a:rPr>
              <a:t>Haptenos</a:t>
            </a:r>
            <a:r>
              <a:rPr lang="es-AR" dirty="0">
                <a:solidFill>
                  <a:srgbClr val="FF0000"/>
                </a:solidFill>
              </a:rPr>
              <a:t>. Anticuerpos monoclonales y </a:t>
            </a:r>
            <a:r>
              <a:rPr lang="es-AR" dirty="0" err="1">
                <a:solidFill>
                  <a:srgbClr val="FF0000"/>
                </a:solidFill>
              </a:rPr>
              <a:t>policlonales</a:t>
            </a:r>
            <a:r>
              <a:rPr lang="es-AR" dirty="0">
                <a:solidFill>
                  <a:srgbClr val="FF0000"/>
                </a:solidFill>
              </a:rPr>
              <a:t>. </a:t>
            </a:r>
            <a:r>
              <a:rPr lang="es-AR" b="1" dirty="0">
                <a:solidFill>
                  <a:srgbClr val="FF0000"/>
                </a:solidFill>
              </a:rPr>
              <a:t>Reacción Ag-Ac</a:t>
            </a:r>
            <a:r>
              <a:rPr lang="es-AR" dirty="0">
                <a:solidFill>
                  <a:srgbClr val="FF0000"/>
                </a:solidFill>
              </a:rPr>
              <a:t>. Afinidad de los anticuerpos. Termodinámica de la afinidad. Cinética de la reacción Ag-Ac. Afinidad y avidez: determinación. Especificidad del anticuerpo. Significado biológico de los anticuerpos de alta y baja afinidad. </a:t>
            </a:r>
            <a:r>
              <a:rPr lang="es-AR" b="1" dirty="0">
                <a:solidFill>
                  <a:srgbClr val="FF0000"/>
                </a:solidFill>
              </a:rPr>
              <a:t>Técnicas </a:t>
            </a:r>
            <a:r>
              <a:rPr lang="es-AR" b="1" dirty="0" err="1">
                <a:solidFill>
                  <a:srgbClr val="FF0000"/>
                </a:solidFill>
              </a:rPr>
              <a:t>inmunoquímicas</a:t>
            </a:r>
            <a:r>
              <a:rPr lang="es-AR" dirty="0">
                <a:solidFill>
                  <a:srgbClr val="FF0000"/>
                </a:solidFill>
              </a:rPr>
              <a:t>. Producción de anticuerpos en conejo. Técnicas de </a:t>
            </a:r>
            <a:r>
              <a:rPr lang="es-AR" dirty="0" err="1">
                <a:solidFill>
                  <a:srgbClr val="FF0000"/>
                </a:solidFill>
              </a:rPr>
              <a:t>enzimoinmunoensayo</a:t>
            </a:r>
            <a:r>
              <a:rPr lang="es-AR" dirty="0">
                <a:solidFill>
                  <a:srgbClr val="FF0000"/>
                </a:solidFill>
              </a:rPr>
              <a:t>. </a:t>
            </a:r>
            <a:r>
              <a:rPr lang="es-AR" dirty="0" err="1">
                <a:solidFill>
                  <a:srgbClr val="FF0000"/>
                </a:solidFill>
              </a:rPr>
              <a:t>Inmunoprecipitación</a:t>
            </a:r>
            <a:r>
              <a:rPr lang="es-AR" dirty="0">
                <a:solidFill>
                  <a:srgbClr val="FF0000"/>
                </a:solidFill>
              </a:rPr>
              <a:t> e </a:t>
            </a:r>
            <a:r>
              <a:rPr lang="es-AR" dirty="0" err="1">
                <a:solidFill>
                  <a:srgbClr val="FF0000"/>
                </a:solidFill>
              </a:rPr>
              <a:t>immunoblotting</a:t>
            </a:r>
            <a:r>
              <a:rPr lang="es-AR" dirty="0">
                <a:solidFill>
                  <a:srgbClr val="FF0000"/>
                </a:solidFill>
              </a:rPr>
              <a:t>. Técnicas de </a:t>
            </a:r>
            <a:r>
              <a:rPr lang="es-AR" dirty="0" err="1">
                <a:solidFill>
                  <a:srgbClr val="FF0000"/>
                </a:solidFill>
              </a:rPr>
              <a:t>inmunofluorescencia</a:t>
            </a:r>
            <a:r>
              <a:rPr lang="es-AR" dirty="0">
                <a:solidFill>
                  <a:srgbClr val="FF0000"/>
                </a:solidFill>
              </a:rPr>
              <a:t>. </a:t>
            </a:r>
            <a:r>
              <a:rPr lang="es-AR" b="1" dirty="0">
                <a:solidFill>
                  <a:srgbClr val="0000CC"/>
                </a:solidFill>
              </a:rPr>
              <a:t>Aplicaciones.</a:t>
            </a:r>
            <a:r>
              <a:rPr lang="es-AR" dirty="0">
                <a:solidFill>
                  <a:srgbClr val="0000CC"/>
                </a:solidFill>
              </a:rPr>
              <a:t> Reconocimiento del veneno de serpiente. Neutralización de la actividad letal del veneno, mezcla antisuero. Producción y Especificidad de </a:t>
            </a:r>
            <a:r>
              <a:rPr lang="es-AR" dirty="0" err="1">
                <a:solidFill>
                  <a:srgbClr val="0000CC"/>
                </a:solidFill>
              </a:rPr>
              <a:t>antivenenos</a:t>
            </a:r>
            <a:r>
              <a:rPr lang="es-AR" dirty="0">
                <a:solidFill>
                  <a:srgbClr val="0000CC"/>
                </a:solidFill>
              </a:rPr>
              <a:t> de escorpiones. Detección de pesticidas por técnicas </a:t>
            </a:r>
            <a:r>
              <a:rPr lang="es-AR" dirty="0" err="1">
                <a:solidFill>
                  <a:srgbClr val="0000CC"/>
                </a:solidFill>
              </a:rPr>
              <a:t>inmunoquímicas</a:t>
            </a:r>
            <a:r>
              <a:rPr lang="es-AR" dirty="0">
                <a:solidFill>
                  <a:srgbClr val="0000CC"/>
                </a:solidFill>
              </a:rPr>
              <a:t>. Detección de virus. Otras.</a:t>
            </a:r>
          </a:p>
        </p:txBody>
      </p:sp>
    </p:spTree>
    <p:extLst>
      <p:ext uri="{BB962C8B-B14F-4D97-AF65-F5344CB8AC3E}">
        <p14:creationId xmlns:p14="http://schemas.microsoft.com/office/powerpoint/2010/main" val="1393731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images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3960812" cy="36004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611188" y="3860800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AR" sz="2400" b="1">
                <a:latin typeface="Arial" panose="020B0604020202020204" pitchFamily="34" charset="0"/>
              </a:rPr>
              <a:t>LINFOCITO</a:t>
            </a:r>
          </a:p>
        </p:txBody>
      </p:sp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3771900" cy="46196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4859338" y="4868863"/>
            <a:ext cx="3311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s-AR" sz="2400" b="1">
                <a:latin typeface="Arial" panose="020B0604020202020204" pitchFamily="34" charset="0"/>
              </a:rPr>
              <a:t>MACROFAGO</a:t>
            </a:r>
          </a:p>
        </p:txBody>
      </p:sp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62475"/>
            <a:ext cx="3382962" cy="2295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3851275" y="6021388"/>
            <a:ext cx="3529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AR" sz="2400" b="1">
                <a:latin typeface="Arial" panose="020B0604020202020204" pitchFamily="34" charset="0"/>
              </a:rPr>
              <a:t>CÉLULA DENDRÍTICA</a:t>
            </a:r>
          </a:p>
        </p:txBody>
      </p:sp>
    </p:spTree>
    <p:extLst>
      <p:ext uri="{BB962C8B-B14F-4D97-AF65-F5344CB8AC3E}">
        <p14:creationId xmlns:p14="http://schemas.microsoft.com/office/powerpoint/2010/main" val="273508786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844799" y="462845"/>
            <a:ext cx="2837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Sistema Inmune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0" y="1270004"/>
            <a:ext cx="8889229" cy="5221105"/>
            <a:chOff x="0" y="1270004"/>
            <a:chExt cx="8889229" cy="5221105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450" y="1614310"/>
              <a:ext cx="8584779" cy="4876799"/>
            </a:xfrm>
            <a:prstGeom prst="rect">
              <a:avLst/>
            </a:prstGeom>
          </p:spPr>
        </p:pic>
        <p:sp>
          <p:nvSpPr>
            <p:cNvPr id="4" name="CuadroTexto 3"/>
            <p:cNvSpPr txBox="1"/>
            <p:nvPr/>
          </p:nvSpPr>
          <p:spPr>
            <a:xfrm>
              <a:off x="0" y="1270004"/>
              <a:ext cx="2677336" cy="7386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s-AR" sz="2400" b="1" dirty="0">
                  <a:solidFill>
                    <a:srgbClr val="FF0000"/>
                  </a:solidFill>
                </a:rPr>
                <a:t>Inmunidad Innata</a:t>
              </a:r>
            </a:p>
            <a:p>
              <a:pPr algn="ctr"/>
              <a:r>
                <a:rPr lang="es-AR" b="1" dirty="0">
                  <a:solidFill>
                    <a:srgbClr val="FF0000"/>
                  </a:solidFill>
                </a:rPr>
                <a:t>(respuesta rápida)</a:t>
              </a: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4700523" y="1614310"/>
              <a:ext cx="3154070" cy="7386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s-AR" sz="2400" b="1" dirty="0">
                  <a:solidFill>
                    <a:srgbClr val="FF0000"/>
                  </a:solidFill>
                </a:rPr>
                <a:t>Inmunidad Adquirida</a:t>
              </a:r>
            </a:p>
            <a:p>
              <a:pPr algn="ctr"/>
              <a:r>
                <a:rPr lang="es-AR" b="1" dirty="0">
                  <a:solidFill>
                    <a:srgbClr val="FF0000"/>
                  </a:solidFill>
                </a:rPr>
                <a:t>(respuesta lenta)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203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994" y="271075"/>
            <a:ext cx="4372843" cy="630484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980091" y="3893610"/>
            <a:ext cx="3241675" cy="648512"/>
          </a:xfrm>
          <a:prstGeom prst="rect">
            <a:avLst/>
          </a:prstGeom>
          <a:gradFill rotWithShape="1">
            <a:gsLst>
              <a:gs pos="0">
                <a:srgbClr val="F5E3FF"/>
              </a:gs>
              <a:gs pos="100000">
                <a:srgbClr val="DA91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s-MX" altLang="es-AR" sz="1800" b="1" dirty="0">
                <a:solidFill>
                  <a:srgbClr val="660066"/>
                </a:solidFill>
                <a:latin typeface="Arial Black" panose="020B0A04020102020204" pitchFamily="34" charset="0"/>
              </a:rPr>
              <a:t>BAZO:</a:t>
            </a:r>
            <a:r>
              <a:rPr lang="es-ES_tradn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 Almacena, diferencia y activa los linfocitos </a:t>
            </a:r>
            <a:r>
              <a:rPr lang="es-C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T y B</a:t>
            </a:r>
            <a:r>
              <a:rPr lang="es-ES_tradn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.</a:t>
            </a:r>
            <a:endParaRPr lang="es-MX" altLang="es-AR" sz="1800" b="1" dirty="0">
              <a:solidFill>
                <a:srgbClr val="660066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914083" y="4804730"/>
            <a:ext cx="3373687" cy="1200329"/>
          </a:xfrm>
          <a:prstGeom prst="rect">
            <a:avLst/>
          </a:prstGeom>
          <a:gradFill rotWithShape="1">
            <a:gsLst>
              <a:gs pos="0">
                <a:srgbClr val="F5E3FF"/>
              </a:gs>
              <a:gs pos="100000">
                <a:srgbClr val="DA91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s-ES_tradnl" altLang="es-AR" sz="1800" b="1" dirty="0">
                <a:solidFill>
                  <a:srgbClr val="660066"/>
                </a:solidFill>
                <a:latin typeface="Arial Black" panose="020B0A04020102020204" pitchFamily="34" charset="0"/>
              </a:rPr>
              <a:t>GANGLIOS LINFÁTICOS:</a:t>
            </a:r>
            <a:r>
              <a:rPr lang="es-ES_tradn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 Sitio de filtración de los fluidos y maduración de los glóbulos blancos</a:t>
            </a:r>
            <a:endParaRPr lang="es-ES" altLang="es-AR" sz="1800" b="1" dirty="0">
              <a:solidFill>
                <a:srgbClr val="660066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980090" y="2982490"/>
            <a:ext cx="3241675" cy="648512"/>
          </a:xfrm>
          <a:prstGeom prst="rect">
            <a:avLst/>
          </a:prstGeom>
          <a:gradFill rotWithShape="1">
            <a:gsLst>
              <a:gs pos="0">
                <a:srgbClr val="DA91FF"/>
              </a:gs>
              <a:gs pos="100000">
                <a:srgbClr val="F5E3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s-MX" altLang="es-AR" sz="1800" b="1" dirty="0">
                <a:solidFill>
                  <a:srgbClr val="660066"/>
                </a:solidFill>
                <a:latin typeface="Arial Black" panose="020B0A04020102020204" pitchFamily="34" charset="0"/>
              </a:rPr>
              <a:t>TIMO:</a:t>
            </a:r>
            <a:r>
              <a:rPr lang="es-MX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 M</a:t>
            </a:r>
            <a:r>
              <a:rPr lang="es-C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aduran los </a:t>
            </a:r>
            <a:r>
              <a:rPr lang="es-CL" altLang="es-AR" sz="1800" b="1" dirty="0" err="1">
                <a:solidFill>
                  <a:srgbClr val="660066"/>
                </a:solidFill>
                <a:latin typeface="Arial Narrow" panose="020B0606020202030204" pitchFamily="34" charset="0"/>
              </a:rPr>
              <a:t>timocitos</a:t>
            </a:r>
            <a:r>
              <a:rPr lang="es-ES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 </a:t>
            </a:r>
            <a:r>
              <a:rPr lang="es-MX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o células o linfocitos T</a:t>
            </a:r>
            <a:endParaRPr lang="es-ES" altLang="es-AR" sz="1800" b="1" dirty="0">
              <a:solidFill>
                <a:srgbClr val="660066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980091" y="2096129"/>
            <a:ext cx="2165776" cy="646331"/>
          </a:xfrm>
          <a:prstGeom prst="rect">
            <a:avLst/>
          </a:prstGeom>
          <a:gradFill rotWithShape="1">
            <a:gsLst>
              <a:gs pos="0">
                <a:srgbClr val="F5E3FF"/>
              </a:gs>
              <a:gs pos="100000">
                <a:srgbClr val="DA91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Curlz MT" panose="04040404050702020202" pitchFamily="82" charset="0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s-ES_tradnl" altLang="es-AR" sz="1800" b="1" dirty="0">
                <a:solidFill>
                  <a:srgbClr val="660066"/>
                </a:solidFill>
                <a:latin typeface="Arial Black" panose="020B0A04020102020204" pitchFamily="34" charset="0"/>
              </a:rPr>
              <a:t>MEDULA ÓSEA:</a:t>
            </a:r>
            <a:r>
              <a:rPr lang="es-ES_tradnl" altLang="es-AR" sz="1800" b="1" dirty="0">
                <a:solidFill>
                  <a:srgbClr val="660066"/>
                </a:solidFill>
                <a:latin typeface="Arial Narrow" panose="020B0606020202030204" pitchFamily="34" charset="0"/>
              </a:rPr>
              <a:t> Maduran linfocitos B </a:t>
            </a:r>
            <a:endParaRPr lang="es-ES" altLang="es-AR" sz="1800" b="1" dirty="0">
              <a:solidFill>
                <a:srgbClr val="660066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27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92" y="85156"/>
            <a:ext cx="8372566" cy="664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86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4258" b="32271"/>
          <a:stretch/>
        </p:blipFill>
        <p:spPr>
          <a:xfrm>
            <a:off x="246944" y="270933"/>
            <a:ext cx="6934200" cy="587022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750232" y="948267"/>
            <a:ext cx="4454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0000CC"/>
                </a:solidFill>
              </a:rPr>
              <a:t>Inmunidad Humoral Adquirida</a:t>
            </a:r>
          </a:p>
        </p:txBody>
      </p:sp>
      <p:sp>
        <p:nvSpPr>
          <p:cNvPr id="3" name="Rectángulo 2"/>
          <p:cNvSpPr/>
          <p:nvPr/>
        </p:nvSpPr>
        <p:spPr>
          <a:xfrm>
            <a:off x="3714044" y="1591733"/>
            <a:ext cx="3467100" cy="46284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103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274791-247B-4B5B-8D71-9C19FC4F25CE}" type="datetime1">
              <a:rPr lang="es-ES"/>
              <a:pPr>
                <a:defRPr/>
              </a:pPr>
              <a:t>12/06/2016</a:t>
            </a:fld>
            <a:endParaRPr lang="es-ES"/>
          </a:p>
        </p:txBody>
      </p:sp>
      <p:sp>
        <p:nvSpPr>
          <p:cNvPr id="8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fld id="{FA85BAF5-855D-4E46-A19E-5BFC5FC3A515}" type="slidenum">
              <a:rPr lang="es-ES" altLang="es-AR" sz="1200">
                <a:solidFill>
                  <a:srgbClr val="898989"/>
                </a:solidFill>
              </a:rPr>
              <a:pPr eaLnBrk="1" hangingPunct="1"/>
              <a:t>15</a:t>
            </a:fld>
            <a:endParaRPr lang="es-ES" altLang="es-AR" sz="1200">
              <a:solidFill>
                <a:srgbClr val="898989"/>
              </a:solidFill>
            </a:endParaRPr>
          </a:p>
        </p:txBody>
      </p:sp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152400" y="2667000"/>
            <a:ext cx="883920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76238" indent="-376238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ADAPTATIVA: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La respuesta inmune se adapta al patógeno</a:t>
            </a: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ESPECIFICA: 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Responde a un patógeno exclusivo</a:t>
            </a: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MEMORIA: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Protección frente a la reinfección con el mismo patógeno</a:t>
            </a: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EVOLUCIONADA: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Sólo se presenta en vertebrados</a:t>
            </a: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DIVERSA: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Presenta una amplia respuesta frente a patógenos</a:t>
            </a:r>
          </a:p>
          <a:p>
            <a:pPr algn="just"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CELULAR: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 Responde por los </a:t>
            </a:r>
            <a:r>
              <a:rPr lang="es-ES" altLang="es-AR" sz="32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LINFOCITOS</a:t>
            </a: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endParaRPr lang="es-ES" altLang="es-AR" sz="3600" b="1" baseline="-10000" dirty="0">
              <a:solidFill>
                <a:srgbClr val="660066"/>
              </a:solidFill>
              <a:latin typeface="Arial Narrow" panose="020B0606020202030204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990099"/>
              </a:buClr>
              <a:buSzPct val="60000"/>
              <a:buFont typeface="Wingdings" panose="05000000000000000000" pitchFamily="2" charset="2"/>
              <a:buAutoNum type="arabicPeriod"/>
            </a:pPr>
            <a:r>
              <a:rPr lang="es-ES" altLang="es-AR" sz="36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HUMORAL: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 Narrow" panose="020B0606020202030204" pitchFamily="34" charset="0"/>
              </a:rPr>
              <a:t> Responde por</a:t>
            </a:r>
            <a:r>
              <a:rPr lang="es-ES" altLang="es-AR" sz="3600" b="1" baseline="-10000" dirty="0">
                <a:solidFill>
                  <a:srgbClr val="660066"/>
                </a:solidFill>
                <a:latin typeface="Arial" panose="020B0604020202020204" pitchFamily="34" charset="0"/>
              </a:rPr>
              <a:t> </a:t>
            </a:r>
            <a:r>
              <a:rPr lang="es-ES" altLang="es-AR" sz="3200" b="1" baseline="-10000" dirty="0">
                <a:solidFill>
                  <a:srgbClr val="660066"/>
                </a:solidFill>
                <a:latin typeface="Arial Black" panose="020B0A04020102020204" pitchFamily="34" charset="0"/>
              </a:rPr>
              <a:t>ANTICUERPOS</a:t>
            </a:r>
          </a:p>
        </p:txBody>
      </p:sp>
      <p:sp>
        <p:nvSpPr>
          <p:cNvPr id="29701" name="WordArt 6"/>
          <p:cNvSpPr>
            <a:spLocks noChangeArrowheads="1" noChangeShapeType="1" noTextEdit="1"/>
          </p:cNvSpPr>
          <p:nvPr/>
        </p:nvSpPr>
        <p:spPr bwMode="auto">
          <a:xfrm>
            <a:off x="1219200" y="66675"/>
            <a:ext cx="6029325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AR" sz="3600" kern="10">
                <a:ln w="25400" cap="sq">
                  <a:solidFill>
                    <a:srgbClr val="660066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INMUNIDAD ADQUIRIDA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2209800" y="609600"/>
            <a:ext cx="6781800" cy="1917700"/>
          </a:xfrm>
          <a:prstGeom prst="rect">
            <a:avLst/>
          </a:prstGeom>
          <a:gradFill rotWithShape="0">
            <a:gsLst>
              <a:gs pos="0">
                <a:srgbClr val="F7E8FF"/>
              </a:gs>
              <a:gs pos="100000">
                <a:srgbClr val="EFC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s-ES" altLang="es-AR" b="1">
                <a:solidFill>
                  <a:srgbClr val="660066"/>
                </a:solidFill>
                <a:latin typeface="Arial Narrow" panose="020B0606020202030204" pitchFamily="34" charset="0"/>
              </a:rPr>
              <a:t>Actúa frente a parásitos, transplantes, cáncer y patógenos y cuando la inmunidad innata falla.</a:t>
            </a: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s-ES" altLang="es-AR" b="1">
                <a:solidFill>
                  <a:srgbClr val="660066"/>
                </a:solidFill>
                <a:latin typeface="Arial Narrow" panose="020B0606020202030204" pitchFamily="34" charset="0"/>
              </a:rPr>
              <a:t>Es responsable de enfermedades autoinmunes y alergias</a:t>
            </a: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s-ES" altLang="es-AR" b="1">
                <a:solidFill>
                  <a:srgbClr val="660066"/>
                </a:solidFill>
                <a:latin typeface="Arial Narrow" panose="020B0606020202030204" pitchFamily="34" charset="0"/>
              </a:rPr>
              <a:t>Sus características son:</a:t>
            </a:r>
          </a:p>
        </p:txBody>
      </p:sp>
      <p:pic>
        <p:nvPicPr>
          <p:cNvPr id="49160" name="Picture 8" descr="ep200510081458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17526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98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477000" y="1752600"/>
            <a:ext cx="1981200" cy="6096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FFE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  <a:contourClr>
              <a:srgbClr val="FFFF99"/>
            </a:contourClr>
          </a:sp3d>
        </p:spPr>
        <p:txBody>
          <a:bodyPr anchor="ctr">
            <a:flatTx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DE EFECTO TEMPORAL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57200" y="1752600"/>
            <a:ext cx="2590800" cy="609600"/>
          </a:xfrm>
          <a:prstGeom prst="rect">
            <a:avLst/>
          </a:prstGeom>
          <a:gradFill rotWithShape="0">
            <a:gsLst>
              <a:gs pos="0">
                <a:srgbClr val="E3ABFF"/>
              </a:gs>
              <a:gs pos="100000">
                <a:srgbClr val="F8E9F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E3ABFF"/>
            </a:extrusionClr>
            <a:contourClr>
              <a:srgbClr val="E3ABFF"/>
            </a:contourClr>
          </a:sp3d>
        </p:spPr>
        <p:txBody>
          <a:bodyPr anchor="ctr">
            <a:flatTx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CON MEMORIA INMUNOLÓGICA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838200" y="2590800"/>
            <a:ext cx="1371600" cy="381000"/>
          </a:xfrm>
          <a:prstGeom prst="rect">
            <a:avLst/>
          </a:prstGeom>
          <a:solidFill>
            <a:srgbClr val="E3ABFF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ACTIVA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6705600" y="2667000"/>
            <a:ext cx="1371600" cy="381000"/>
          </a:xfrm>
          <a:prstGeom prst="rect">
            <a:avLst/>
          </a:prstGeom>
          <a:solidFill>
            <a:srgbClr val="FFFF99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PASIVA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57200" y="3200400"/>
            <a:ext cx="2590800" cy="685800"/>
          </a:xfrm>
          <a:prstGeom prst="rect">
            <a:avLst/>
          </a:prstGeom>
          <a:gradFill rotWithShape="0">
            <a:gsLst>
              <a:gs pos="0">
                <a:srgbClr val="F3A4F3"/>
              </a:gs>
              <a:gs pos="100000">
                <a:srgbClr val="DC00DC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 dirty="0">
                <a:solidFill>
                  <a:srgbClr val="660066"/>
                </a:solidFill>
                <a:latin typeface="Arial Narrow" panose="020B0606020202030204" pitchFamily="34" charset="0"/>
              </a:rPr>
              <a:t>El organismo </a:t>
            </a:r>
            <a:r>
              <a:rPr lang="es-ES" altLang="es-AR" sz="2800" b="1" dirty="0">
                <a:solidFill>
                  <a:srgbClr val="660066"/>
                </a:solidFill>
                <a:latin typeface="Arial Narrow" panose="020B0606020202030204" pitchFamily="34" charset="0"/>
              </a:rPr>
              <a:t>genera</a:t>
            </a:r>
            <a:r>
              <a:rPr lang="es-ES" altLang="es-AR" sz="2000" b="1" dirty="0">
                <a:solidFill>
                  <a:srgbClr val="660066"/>
                </a:solidFill>
                <a:latin typeface="Arial Narrow" panose="020B0606020202030204" pitchFamily="34" charset="0"/>
              </a:rPr>
              <a:t> anticuerpos específicos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207383" y="5792647"/>
            <a:ext cx="1600200" cy="533400"/>
          </a:xfrm>
          <a:prstGeom prst="rect">
            <a:avLst/>
          </a:prstGeom>
          <a:gradFill rotWithShape="0">
            <a:gsLst>
              <a:gs pos="0">
                <a:srgbClr val="E3ABFF"/>
              </a:gs>
              <a:gs pos="100000">
                <a:srgbClr val="DC00DC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NATURAL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207383" y="4648200"/>
            <a:ext cx="1371600" cy="685800"/>
          </a:xfrm>
          <a:prstGeom prst="rect">
            <a:avLst/>
          </a:prstGeom>
          <a:solidFill>
            <a:srgbClr val="E3ABFF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b="1" dirty="0">
                <a:solidFill>
                  <a:srgbClr val="660066"/>
                </a:solidFill>
                <a:latin typeface="Arial Narrow" panose="020B0606020202030204" pitchFamily="34" charset="0"/>
              </a:rPr>
              <a:t>Tras una infección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1818192" y="4152900"/>
            <a:ext cx="2438399" cy="1409700"/>
          </a:xfrm>
          <a:prstGeom prst="rect">
            <a:avLst/>
          </a:prstGeom>
          <a:solidFill>
            <a:srgbClr val="E3ABFF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 eaLnBrk="1" hangingPunct="1"/>
            <a:r>
              <a:rPr lang="es-ES" altLang="es-AR" b="1" dirty="0">
                <a:solidFill>
                  <a:srgbClr val="660066"/>
                </a:solidFill>
                <a:latin typeface="Arial Narrow" panose="020B0606020202030204" pitchFamily="34" charset="0"/>
              </a:rPr>
              <a:t>Por inoculación de antígenos </a:t>
            </a:r>
            <a:r>
              <a:rPr lang="es-ES" altLang="es-AR" b="1" dirty="0" err="1">
                <a:solidFill>
                  <a:srgbClr val="660066"/>
                </a:solidFill>
                <a:latin typeface="Arial Narrow" panose="020B0606020202030204" pitchFamily="34" charset="0"/>
              </a:rPr>
              <a:t>inmunogénicos</a:t>
            </a:r>
            <a:r>
              <a:rPr lang="es-ES" altLang="es-AR" b="1" dirty="0">
                <a:solidFill>
                  <a:srgbClr val="660066"/>
                </a:solidFill>
                <a:latin typeface="Arial Narrow" panose="020B0606020202030204" pitchFamily="34" charset="0"/>
              </a:rPr>
              <a:t> (vacunas)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2133600" y="5943600"/>
            <a:ext cx="2133600" cy="457200"/>
          </a:xfrm>
          <a:prstGeom prst="rect">
            <a:avLst/>
          </a:prstGeom>
          <a:gradFill rotWithShape="0">
            <a:gsLst>
              <a:gs pos="0">
                <a:srgbClr val="E3ABFF"/>
              </a:gs>
              <a:gs pos="100000">
                <a:srgbClr val="DC00DC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 eaLnBrk="1" hangingPunct="1"/>
            <a:r>
              <a:rPr lang="es-ES" altLang="es-AR" sz="2000" b="1" dirty="0">
                <a:solidFill>
                  <a:srgbClr val="660066"/>
                </a:solidFill>
                <a:latin typeface="Arial Black" panose="020B0A04020102020204" pitchFamily="34" charset="0"/>
              </a:rPr>
              <a:t>ARTIFICIAL</a:t>
            </a:r>
          </a:p>
        </p:txBody>
      </p:sp>
      <p:sp>
        <p:nvSpPr>
          <p:cNvPr id="13326" name="Rectangle 15"/>
          <p:cNvSpPr>
            <a:spLocks noChangeArrowheads="1"/>
          </p:cNvSpPr>
          <p:nvPr/>
        </p:nvSpPr>
        <p:spPr bwMode="auto">
          <a:xfrm>
            <a:off x="5791200" y="3352800"/>
            <a:ext cx="2895600" cy="6096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FFED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Narrow" panose="020B0606020202030204" pitchFamily="34" charset="0"/>
              </a:rPr>
              <a:t>El organismo </a:t>
            </a:r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adquiere </a:t>
            </a:r>
            <a:r>
              <a:rPr lang="es-ES" altLang="es-AR" sz="2000" b="1">
                <a:solidFill>
                  <a:srgbClr val="660066"/>
                </a:solidFill>
                <a:latin typeface="Arial Narrow" panose="020B0606020202030204" pitchFamily="34" charset="0"/>
              </a:rPr>
              <a:t>anticuerpos específicos</a:t>
            </a:r>
          </a:p>
        </p:txBody>
      </p:sp>
      <p:sp>
        <p:nvSpPr>
          <p:cNvPr id="13327" name="Rectangle 16"/>
          <p:cNvSpPr>
            <a:spLocks noChangeArrowheads="1"/>
          </p:cNvSpPr>
          <p:nvPr/>
        </p:nvSpPr>
        <p:spPr bwMode="auto">
          <a:xfrm>
            <a:off x="4495799" y="4267200"/>
            <a:ext cx="2667001" cy="914400"/>
          </a:xfrm>
          <a:prstGeom prst="rect">
            <a:avLst/>
          </a:prstGeom>
          <a:solidFill>
            <a:srgbClr val="FFFF99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b="1" dirty="0">
                <a:solidFill>
                  <a:srgbClr val="660066"/>
                </a:solidFill>
                <a:latin typeface="Arial Narrow" panose="020B0606020202030204" pitchFamily="34" charset="0"/>
              </a:rPr>
              <a:t>Vía </a:t>
            </a:r>
            <a:r>
              <a:rPr lang="es-ES" altLang="es-AR" b="1" dirty="0" err="1">
                <a:solidFill>
                  <a:srgbClr val="660066"/>
                </a:solidFill>
                <a:latin typeface="Arial Narrow" panose="020B0606020202030204" pitchFamily="34" charset="0"/>
              </a:rPr>
              <a:t>transplacentaria</a:t>
            </a:r>
            <a:r>
              <a:rPr lang="es-ES" altLang="es-AR" b="1" dirty="0">
                <a:solidFill>
                  <a:srgbClr val="660066"/>
                </a:solidFill>
                <a:latin typeface="Arial Narrow" panose="020B0606020202030204" pitchFamily="34" charset="0"/>
              </a:rPr>
              <a:t>, lactancia, calostro</a:t>
            </a:r>
          </a:p>
        </p:txBody>
      </p:sp>
      <p:sp>
        <p:nvSpPr>
          <p:cNvPr id="13328" name="Rectangle 17"/>
          <p:cNvSpPr>
            <a:spLocks noChangeArrowheads="1"/>
          </p:cNvSpPr>
          <p:nvPr/>
        </p:nvSpPr>
        <p:spPr bwMode="auto">
          <a:xfrm>
            <a:off x="7239000" y="4343400"/>
            <a:ext cx="1752600" cy="7620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E5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b="1">
                <a:solidFill>
                  <a:srgbClr val="660066"/>
                </a:solidFill>
                <a:latin typeface="Arial Narrow" panose="020B0606020202030204" pitchFamily="34" charset="0"/>
              </a:rPr>
              <a:t>Del suero de otros seres</a:t>
            </a:r>
          </a:p>
        </p:txBody>
      </p:sp>
      <p:sp>
        <p:nvSpPr>
          <p:cNvPr id="13329" name="Rectangle 18"/>
          <p:cNvSpPr>
            <a:spLocks noChangeArrowheads="1"/>
          </p:cNvSpPr>
          <p:nvPr/>
        </p:nvSpPr>
        <p:spPr bwMode="auto">
          <a:xfrm>
            <a:off x="5029200" y="5562600"/>
            <a:ext cx="1600200" cy="381000"/>
          </a:xfrm>
          <a:prstGeom prst="rect">
            <a:avLst/>
          </a:prstGeom>
          <a:solidFill>
            <a:srgbClr val="FFFF99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NATURAL</a:t>
            </a:r>
          </a:p>
        </p:txBody>
      </p:sp>
      <p:sp>
        <p:nvSpPr>
          <p:cNvPr id="13330" name="Rectangle 19"/>
          <p:cNvSpPr>
            <a:spLocks noChangeArrowheads="1"/>
          </p:cNvSpPr>
          <p:nvPr/>
        </p:nvSpPr>
        <p:spPr bwMode="auto">
          <a:xfrm>
            <a:off x="6858000" y="5562600"/>
            <a:ext cx="2133600" cy="6096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E9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 eaLnBrk="1" hangingPunct="1"/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ARTIFICIAL</a:t>
            </a:r>
            <a:b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</a:br>
            <a:r>
              <a:rPr lang="es-ES" altLang="es-AR" sz="2000" b="1">
                <a:solidFill>
                  <a:srgbClr val="660066"/>
                </a:solidFill>
                <a:latin typeface="Arial Black" panose="020B0A04020102020204" pitchFamily="34" charset="0"/>
              </a:rPr>
              <a:t>SEROLÓGICA</a:t>
            </a:r>
          </a:p>
        </p:txBody>
      </p:sp>
      <p:sp>
        <p:nvSpPr>
          <p:cNvPr id="13331" name="Line 31"/>
          <p:cNvSpPr>
            <a:spLocks noChangeShapeType="1"/>
          </p:cNvSpPr>
          <p:nvPr/>
        </p:nvSpPr>
        <p:spPr bwMode="auto">
          <a:xfrm>
            <a:off x="5791200" y="5181600"/>
            <a:ext cx="0" cy="3810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2" name="Line 32"/>
          <p:cNvSpPr>
            <a:spLocks noChangeShapeType="1"/>
          </p:cNvSpPr>
          <p:nvPr/>
        </p:nvSpPr>
        <p:spPr bwMode="auto">
          <a:xfrm>
            <a:off x="1752600" y="1219200"/>
            <a:ext cx="2743200" cy="0"/>
          </a:xfrm>
          <a:prstGeom prst="line">
            <a:avLst/>
          </a:prstGeom>
          <a:noFill/>
          <a:ln w="50800" cap="sq">
            <a:solidFill>
              <a:srgbClr val="990099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3" name="Line 33"/>
          <p:cNvSpPr>
            <a:spLocks noChangeShapeType="1"/>
          </p:cNvSpPr>
          <p:nvPr/>
        </p:nvSpPr>
        <p:spPr bwMode="auto">
          <a:xfrm>
            <a:off x="4495800" y="1219200"/>
            <a:ext cx="3048000" cy="0"/>
          </a:xfrm>
          <a:prstGeom prst="line">
            <a:avLst/>
          </a:prstGeom>
          <a:noFill/>
          <a:ln w="50800" cap="sq">
            <a:solidFill>
              <a:srgbClr val="990099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4" name="Line 34"/>
          <p:cNvSpPr>
            <a:spLocks noChangeShapeType="1"/>
          </p:cNvSpPr>
          <p:nvPr/>
        </p:nvSpPr>
        <p:spPr bwMode="auto">
          <a:xfrm>
            <a:off x="1752600" y="1219200"/>
            <a:ext cx="0" cy="533400"/>
          </a:xfrm>
          <a:prstGeom prst="line">
            <a:avLst/>
          </a:prstGeom>
          <a:noFill/>
          <a:ln w="50800" cap="sq">
            <a:solidFill>
              <a:srgbClr val="990099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5" name="Line 35"/>
          <p:cNvSpPr>
            <a:spLocks noChangeShapeType="1"/>
          </p:cNvSpPr>
          <p:nvPr/>
        </p:nvSpPr>
        <p:spPr bwMode="auto">
          <a:xfrm>
            <a:off x="7543800" y="1219200"/>
            <a:ext cx="0" cy="533400"/>
          </a:xfrm>
          <a:prstGeom prst="line">
            <a:avLst/>
          </a:prstGeom>
          <a:noFill/>
          <a:ln w="50800" cap="sq">
            <a:solidFill>
              <a:srgbClr val="990099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3595688" y="1524000"/>
          <a:ext cx="1814512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Imagen de mapa de bits" r:id="rId3" imgW="4420217" imgH="4123810" progId="Paint.Picture">
                  <p:embed/>
                </p:oleObj>
              </mc:Choice>
              <mc:Fallback>
                <p:oleObj name="Imagen de mapa de bits" r:id="rId3" imgW="4420217" imgH="4123810" progId="Paint.Picture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5688" y="1524000"/>
                        <a:ext cx="1814512" cy="2362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chemeClr val="accent2"/>
                          </a:gs>
                          <a:gs pos="100000">
                            <a:schemeClr val="accent2">
                              <a:gamma/>
                              <a:tint val="35686"/>
                              <a:invGamma/>
                            </a:scheme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990099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6" name="Line 39"/>
          <p:cNvSpPr>
            <a:spLocks noChangeShapeType="1"/>
          </p:cNvSpPr>
          <p:nvPr/>
        </p:nvSpPr>
        <p:spPr bwMode="auto">
          <a:xfrm>
            <a:off x="4495800" y="762000"/>
            <a:ext cx="0" cy="457200"/>
          </a:xfrm>
          <a:prstGeom prst="line">
            <a:avLst/>
          </a:prstGeom>
          <a:noFill/>
          <a:ln w="50800" cap="sq">
            <a:solidFill>
              <a:srgbClr val="990099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7" name="WordArt 40"/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8382000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AR" sz="3600" kern="10">
                <a:ln w="25400" cap="sq">
                  <a:solidFill>
                    <a:srgbClr val="660066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TIPOS DE INMUNIDAD ADQUIRIDA</a:t>
            </a:r>
          </a:p>
        </p:txBody>
      </p:sp>
      <p:sp>
        <p:nvSpPr>
          <p:cNvPr id="13338" name="Line 41"/>
          <p:cNvSpPr>
            <a:spLocks noChangeShapeType="1"/>
          </p:cNvSpPr>
          <p:nvPr/>
        </p:nvSpPr>
        <p:spPr bwMode="auto">
          <a:xfrm>
            <a:off x="8077200" y="5105400"/>
            <a:ext cx="0" cy="3810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39" name="Line 42"/>
          <p:cNvSpPr>
            <a:spLocks noChangeShapeType="1"/>
          </p:cNvSpPr>
          <p:nvPr/>
        </p:nvSpPr>
        <p:spPr bwMode="auto">
          <a:xfrm>
            <a:off x="7467600" y="3048000"/>
            <a:ext cx="0" cy="3048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0" name="Line 43"/>
          <p:cNvSpPr>
            <a:spLocks noChangeShapeType="1"/>
          </p:cNvSpPr>
          <p:nvPr/>
        </p:nvSpPr>
        <p:spPr bwMode="auto">
          <a:xfrm>
            <a:off x="6172200" y="3962400"/>
            <a:ext cx="0" cy="3048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1" name="Line 44"/>
          <p:cNvSpPr>
            <a:spLocks noChangeShapeType="1"/>
          </p:cNvSpPr>
          <p:nvPr/>
        </p:nvSpPr>
        <p:spPr bwMode="auto">
          <a:xfrm>
            <a:off x="8001000" y="4038600"/>
            <a:ext cx="0" cy="3048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2" name="Line 45"/>
          <p:cNvSpPr>
            <a:spLocks noChangeShapeType="1"/>
          </p:cNvSpPr>
          <p:nvPr/>
        </p:nvSpPr>
        <p:spPr bwMode="auto">
          <a:xfrm>
            <a:off x="7467600" y="2362200"/>
            <a:ext cx="0" cy="3048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3" name="Line 46"/>
          <p:cNvSpPr>
            <a:spLocks noChangeShapeType="1"/>
          </p:cNvSpPr>
          <p:nvPr/>
        </p:nvSpPr>
        <p:spPr bwMode="auto">
          <a:xfrm>
            <a:off x="990600" y="3810000"/>
            <a:ext cx="0" cy="8382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4" name="Line 47"/>
          <p:cNvSpPr>
            <a:spLocks noChangeShapeType="1"/>
          </p:cNvSpPr>
          <p:nvPr/>
        </p:nvSpPr>
        <p:spPr bwMode="auto">
          <a:xfrm>
            <a:off x="2514600" y="3810000"/>
            <a:ext cx="0" cy="3810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5" name="Line 48"/>
          <p:cNvSpPr>
            <a:spLocks noChangeShapeType="1"/>
          </p:cNvSpPr>
          <p:nvPr/>
        </p:nvSpPr>
        <p:spPr bwMode="auto">
          <a:xfrm>
            <a:off x="990600" y="5410200"/>
            <a:ext cx="0" cy="3810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6" name="Line 49"/>
          <p:cNvSpPr>
            <a:spLocks noChangeShapeType="1"/>
          </p:cNvSpPr>
          <p:nvPr/>
        </p:nvSpPr>
        <p:spPr bwMode="auto">
          <a:xfrm>
            <a:off x="3070184" y="5562600"/>
            <a:ext cx="0" cy="3810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7" name="Line 50"/>
          <p:cNvSpPr>
            <a:spLocks noChangeShapeType="1"/>
          </p:cNvSpPr>
          <p:nvPr/>
        </p:nvSpPr>
        <p:spPr bwMode="auto">
          <a:xfrm>
            <a:off x="1524000" y="2971800"/>
            <a:ext cx="0" cy="2286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3348" name="Line 51"/>
          <p:cNvSpPr>
            <a:spLocks noChangeShapeType="1"/>
          </p:cNvSpPr>
          <p:nvPr/>
        </p:nvSpPr>
        <p:spPr bwMode="auto">
          <a:xfrm>
            <a:off x="1524000" y="2362200"/>
            <a:ext cx="0" cy="228600"/>
          </a:xfrm>
          <a:prstGeom prst="line">
            <a:avLst/>
          </a:prstGeom>
          <a:noFill/>
          <a:ln w="38100" cap="sq">
            <a:solidFill>
              <a:srgbClr val="990099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4740994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695EECF-B070-4544-A3DE-C1EC5499288C}" type="datetime1">
              <a:rPr lang="es-ES"/>
              <a:pPr>
                <a:defRPr/>
              </a:pPr>
              <a:t>12/06/2016</a:t>
            </a:fld>
            <a:endParaRPr lang="es-ES"/>
          </a:p>
        </p:txBody>
      </p:sp>
      <p:sp>
        <p:nvSpPr>
          <p:cNvPr id="6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fld id="{5FF59241-13AB-485A-B27A-B008D9EF3BB6}" type="slidenum">
              <a:rPr lang="es-ES" altLang="es-AR" sz="1200">
                <a:solidFill>
                  <a:srgbClr val="898989"/>
                </a:solidFill>
              </a:rPr>
              <a:pPr eaLnBrk="1" hangingPunct="1"/>
              <a:t>17</a:t>
            </a:fld>
            <a:endParaRPr lang="es-ES" altLang="es-AR" sz="1200">
              <a:solidFill>
                <a:srgbClr val="898989"/>
              </a:solidFill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52400" y="533400"/>
          <a:ext cx="8991600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Imagen de mapa de bits" r:id="rId3" imgW="6706536" imgH="4563112" progId="Paint.Picture">
                  <p:embed/>
                </p:oleObj>
              </mc:Choice>
              <mc:Fallback>
                <p:oleObj name="Imagen de mapa de bits" r:id="rId3" imgW="6706536" imgH="456311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533400"/>
                        <a:ext cx="8991600" cy="609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WordArt 6"/>
          <p:cNvSpPr>
            <a:spLocks noChangeArrowheads="1" noChangeShapeType="1" noTextEdit="1"/>
          </p:cNvSpPr>
          <p:nvPr/>
        </p:nvSpPr>
        <p:spPr bwMode="auto">
          <a:xfrm>
            <a:off x="381000" y="66675"/>
            <a:ext cx="8382000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AR" sz="3600" kern="10">
                <a:ln w="25400" cap="sq">
                  <a:solidFill>
                    <a:srgbClr val="660066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TIPOS DE INMUNIDAD ADQUIRIDA</a:t>
            </a:r>
          </a:p>
        </p:txBody>
      </p:sp>
    </p:spTree>
    <p:extLst>
      <p:ext uri="{BB962C8B-B14F-4D97-AF65-F5344CB8AC3E}">
        <p14:creationId xmlns:p14="http://schemas.microsoft.com/office/powerpoint/2010/main" val="1495785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92" y="85156"/>
            <a:ext cx="8372566" cy="6643449"/>
          </a:xfrm>
          <a:prstGeom prst="rect">
            <a:avLst/>
          </a:prstGeom>
        </p:spPr>
      </p:pic>
      <p:sp>
        <p:nvSpPr>
          <p:cNvPr id="4" name="Flecha doblada hacia arriba 3"/>
          <p:cNvSpPr/>
          <p:nvPr/>
        </p:nvSpPr>
        <p:spPr>
          <a:xfrm rot="16200000">
            <a:off x="2421468" y="2873023"/>
            <a:ext cx="3138310" cy="1907820"/>
          </a:xfrm>
          <a:prstGeom prst="bentUpArrow">
            <a:avLst>
              <a:gd name="adj1" fmla="val 16124"/>
              <a:gd name="adj2" fmla="val 19159"/>
              <a:gd name="adj3" fmla="val 31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Elipse 4"/>
          <p:cNvSpPr/>
          <p:nvPr/>
        </p:nvSpPr>
        <p:spPr>
          <a:xfrm>
            <a:off x="711200" y="1128889"/>
            <a:ext cx="4572000" cy="585893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9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/>
        </p:nvGrpSpPr>
        <p:grpSpPr>
          <a:xfrm>
            <a:off x="525781" y="840116"/>
            <a:ext cx="5925503" cy="5915014"/>
            <a:chOff x="525781" y="840116"/>
            <a:chExt cx="5925503" cy="5915014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5781" y="840116"/>
              <a:ext cx="5925502" cy="5915014"/>
            </a:xfrm>
            <a:prstGeom prst="rect">
              <a:avLst/>
            </a:prstGeom>
          </p:spPr>
        </p:pic>
        <p:sp>
          <p:nvSpPr>
            <p:cNvPr id="12" name="Rectángulo 11"/>
            <p:cNvSpPr/>
            <p:nvPr/>
          </p:nvSpPr>
          <p:spPr>
            <a:xfrm>
              <a:off x="5633156" y="4560711"/>
              <a:ext cx="818128" cy="2194419"/>
            </a:xfrm>
            <a:prstGeom prst="rect">
              <a:avLst/>
            </a:prstGeom>
            <a:solidFill>
              <a:srgbClr val="F3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38005" y="3939821"/>
            <a:ext cx="1809328" cy="1142622"/>
            <a:chOff x="138005" y="3939821"/>
            <a:chExt cx="1809328" cy="1142622"/>
          </a:xfrm>
        </p:grpSpPr>
        <p:sp>
          <p:nvSpPr>
            <p:cNvPr id="3" name="CuadroTexto 2"/>
            <p:cNvSpPr txBox="1"/>
            <p:nvPr/>
          </p:nvSpPr>
          <p:spPr>
            <a:xfrm>
              <a:off x="1219200" y="425591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4" name="CuadroTexto 3"/>
            <p:cNvSpPr txBox="1"/>
            <p:nvPr/>
          </p:nvSpPr>
          <p:spPr>
            <a:xfrm>
              <a:off x="965197" y="406964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1579588" y="425591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1371600" y="440831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1004706" y="456071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1676400" y="471311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587016" y="3939821"/>
              <a:ext cx="270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dirty="0"/>
                <a:t>Y</a:t>
              </a:r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138005" y="4281044"/>
              <a:ext cx="12731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600" dirty="0">
                  <a:solidFill>
                    <a:srgbClr val="0070C0"/>
                  </a:solidFill>
                </a:rPr>
                <a:t>Anticuerpos</a:t>
              </a:r>
            </a:p>
          </p:txBody>
        </p:sp>
      </p:grpSp>
      <p:sp>
        <p:nvSpPr>
          <p:cNvPr id="14" name="CuadroTexto 13"/>
          <p:cNvSpPr txBox="1"/>
          <p:nvPr/>
        </p:nvSpPr>
        <p:spPr>
          <a:xfrm>
            <a:off x="6558845" y="1275644"/>
            <a:ext cx="1873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MCH: Complejo mayor de </a:t>
            </a:r>
            <a:r>
              <a:rPr lang="es-AR" dirty="0" err="1"/>
              <a:t>histo</a:t>
            </a:r>
            <a:r>
              <a:rPr lang="es-AR" dirty="0"/>
              <a:t>-compatibilidad.</a:t>
            </a:r>
          </a:p>
          <a:p>
            <a:endParaRPr lang="es-AR" dirty="0"/>
          </a:p>
          <a:p>
            <a:r>
              <a:rPr lang="es-AR" dirty="0"/>
              <a:t>TCR: Receptor del linfocito T.</a:t>
            </a:r>
          </a:p>
        </p:txBody>
      </p:sp>
    </p:spTree>
    <p:extLst>
      <p:ext uri="{BB962C8B-B14F-4D97-AF65-F5344CB8AC3E}">
        <p14:creationId xmlns:p14="http://schemas.microsoft.com/office/powerpoint/2010/main" val="417396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2AE5F25-0171-42AA-9E32-21AC8DB5CA5F}" type="datetime1">
              <a:rPr lang="es-ES"/>
              <a:pPr>
                <a:defRPr/>
              </a:pPr>
              <a:t>12/06/2016</a:t>
            </a:fld>
            <a:endParaRPr lang="es-ES"/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fld id="{81B686CD-BADE-4CEA-A50C-9D737E02CDD7}" type="slidenum">
              <a:rPr kumimoji="0" lang="es-ES" altLang="es-AR" sz="1400">
                <a:solidFill>
                  <a:srgbClr val="003300"/>
                </a:solidFill>
                <a:latin typeface="Comic Sans MS" panose="030F0702030302020204" pitchFamily="66" charset="0"/>
              </a:rPr>
              <a:pPr eaLnBrk="1" hangingPunct="1"/>
              <a:t>2</a:t>
            </a:fld>
            <a:endParaRPr kumimoji="0" lang="es-ES" altLang="es-AR" sz="140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596660"/>
              </p:ext>
            </p:extLst>
          </p:nvPr>
        </p:nvGraphicFramePr>
        <p:xfrm>
          <a:off x="214313" y="228600"/>
          <a:ext cx="8572500" cy="627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Imagen de mapa de bits" r:id="rId3" imgW="6942857" imgH="4495238" progId="Paint.Picture">
                  <p:embed/>
                </p:oleObj>
              </mc:Choice>
              <mc:Fallback>
                <p:oleObj name="Imagen de mapa de bits" r:id="rId3" imgW="6942857" imgH="44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228600"/>
                        <a:ext cx="8572500" cy="6272213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  <a:ln w="349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173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49956" y="200524"/>
            <a:ext cx="835377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Antígeno</a:t>
            </a:r>
          </a:p>
          <a:p>
            <a:r>
              <a:rPr lang="es-AR" sz="2000" b="1" dirty="0"/>
              <a:t>Es cualquier agente o sustancia extraña que </a:t>
            </a:r>
            <a:r>
              <a:rPr lang="es-AR" sz="2000" b="1" dirty="0">
                <a:solidFill>
                  <a:srgbClr val="FF0000"/>
                </a:solidFill>
              </a:rPr>
              <a:t>desencadena la respuesta inmune</a:t>
            </a:r>
            <a:r>
              <a:rPr lang="es-AR" sz="2000" b="1" dirty="0"/>
              <a:t> cuando ingresa o es introducida en un organismo susceptible. En este sentido, los antígenos son </a:t>
            </a:r>
            <a:r>
              <a:rPr lang="es-AR" sz="2000" b="1" dirty="0" err="1">
                <a:solidFill>
                  <a:srgbClr val="FF0000"/>
                </a:solidFill>
              </a:rPr>
              <a:t>inmunogénicos</a:t>
            </a:r>
            <a:r>
              <a:rPr lang="es-AR" sz="2000" b="1" dirty="0"/>
              <a:t>. Los antígenos que desencadenan una fuerte respuesta inmune se dice que son altamente </a:t>
            </a:r>
            <a:r>
              <a:rPr lang="es-AR" sz="2000" b="1" dirty="0" err="1"/>
              <a:t>inmunogénicos</a:t>
            </a:r>
            <a:r>
              <a:rPr lang="es-AR" sz="2000" b="1" dirty="0"/>
              <a:t>.</a:t>
            </a:r>
          </a:p>
          <a:p>
            <a:r>
              <a:rPr lang="es-AR" sz="2000" dirty="0"/>
              <a:t>Los antígenos además, son capaces de </a:t>
            </a:r>
            <a:r>
              <a:rPr lang="es-AR" sz="2000" dirty="0">
                <a:solidFill>
                  <a:srgbClr val="FF0000"/>
                </a:solidFill>
              </a:rPr>
              <a:t>combinarse con los anticuerpos específicos</a:t>
            </a:r>
            <a:r>
              <a:rPr lang="es-AR" sz="2000" dirty="0"/>
              <a:t> formados en la respuesta inmune. Los antígenos son generalmente de alto peso molecular y comúnmente son </a:t>
            </a:r>
            <a:r>
              <a:rPr lang="es-AR" sz="2000" b="1" dirty="0">
                <a:solidFill>
                  <a:srgbClr val="FF0000"/>
                </a:solidFill>
              </a:rPr>
              <a:t>proteínas </a:t>
            </a:r>
            <a:r>
              <a:rPr lang="es-AR" sz="2000" dirty="0"/>
              <a:t>o </a:t>
            </a:r>
            <a:r>
              <a:rPr lang="es-AR" sz="2000" b="1" dirty="0">
                <a:solidFill>
                  <a:srgbClr val="FF0000"/>
                </a:solidFill>
              </a:rPr>
              <a:t>polisacáridos </a:t>
            </a:r>
            <a:r>
              <a:rPr lang="es-AR" sz="2000" dirty="0"/>
              <a:t>presentes en la superficie de agentes patógenos, sin embargo, </a:t>
            </a:r>
            <a:r>
              <a:rPr lang="es-AR" sz="2000" dirty="0">
                <a:solidFill>
                  <a:srgbClr val="FF0000"/>
                </a:solidFill>
              </a:rPr>
              <a:t>polipéptidos</a:t>
            </a:r>
            <a:r>
              <a:rPr lang="es-AR" sz="2000" dirty="0"/>
              <a:t>, </a:t>
            </a:r>
            <a:r>
              <a:rPr lang="es-AR" sz="2000" dirty="0">
                <a:solidFill>
                  <a:srgbClr val="FF0000"/>
                </a:solidFill>
              </a:rPr>
              <a:t>lípidos</a:t>
            </a:r>
            <a:r>
              <a:rPr lang="es-AR" sz="2000" dirty="0"/>
              <a:t>, </a:t>
            </a:r>
            <a:r>
              <a:rPr lang="es-AR" sz="2000" dirty="0">
                <a:solidFill>
                  <a:srgbClr val="FF0000"/>
                </a:solidFill>
              </a:rPr>
              <a:t>ácidos nucleicos </a:t>
            </a:r>
            <a:r>
              <a:rPr lang="es-AR" sz="2000" dirty="0"/>
              <a:t>y </a:t>
            </a:r>
            <a:r>
              <a:rPr lang="es-AR" sz="2000" dirty="0">
                <a:solidFill>
                  <a:srgbClr val="FF0000"/>
                </a:solidFill>
              </a:rPr>
              <a:t>otras moléculas</a:t>
            </a:r>
            <a:r>
              <a:rPr lang="es-AR" sz="2000" dirty="0"/>
              <a:t>, bajo ciertas condiciones, también pueden también funcionar como antígenos.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b="8956"/>
          <a:stretch/>
        </p:blipFill>
        <p:spPr>
          <a:xfrm>
            <a:off x="635706" y="4375011"/>
            <a:ext cx="4262196" cy="2387035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5200940" y="4477082"/>
            <a:ext cx="3801528" cy="2137825"/>
            <a:chOff x="5200940" y="4477082"/>
            <a:chExt cx="3801528" cy="2137825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3"/>
            <a:srcRect l="11914" t="35582" r="59004" b="22950"/>
            <a:stretch/>
          </p:blipFill>
          <p:spPr>
            <a:xfrm>
              <a:off x="5200940" y="4781346"/>
              <a:ext cx="1714500" cy="1833561"/>
            </a:xfrm>
            <a:prstGeom prst="rect">
              <a:avLst/>
            </a:prstGeom>
          </p:spPr>
        </p:pic>
        <p:grpSp>
          <p:nvGrpSpPr>
            <p:cNvPr id="10" name="Grupo 9"/>
            <p:cNvGrpSpPr/>
            <p:nvPr/>
          </p:nvGrpSpPr>
          <p:grpSpPr>
            <a:xfrm>
              <a:off x="5337810" y="4477082"/>
              <a:ext cx="3664658" cy="940738"/>
              <a:chOff x="5006340" y="4511372"/>
              <a:chExt cx="3664658" cy="940738"/>
            </a:xfrm>
          </p:grpSpPr>
          <p:sp>
            <p:nvSpPr>
              <p:cNvPr id="7" name="CuadroTexto 6"/>
              <p:cNvSpPr txBox="1"/>
              <p:nvPr/>
            </p:nvSpPr>
            <p:spPr>
              <a:xfrm>
                <a:off x="5006340" y="4511372"/>
                <a:ext cx="36646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600" dirty="0">
                    <a:solidFill>
                      <a:srgbClr val="0000CC"/>
                    </a:solidFill>
                  </a:rPr>
                  <a:t>Determinantes Antigénicos o </a:t>
                </a:r>
                <a:r>
                  <a:rPr lang="es-AR" sz="1600" dirty="0" err="1">
                    <a:solidFill>
                      <a:srgbClr val="0000CC"/>
                    </a:solidFill>
                  </a:rPr>
                  <a:t>Epítopes</a:t>
                </a:r>
                <a:endParaRPr lang="es-AR" sz="1600" dirty="0">
                  <a:solidFill>
                    <a:srgbClr val="0000CC"/>
                  </a:solidFill>
                </a:endParaRPr>
              </a:p>
            </p:txBody>
          </p:sp>
          <p:cxnSp>
            <p:nvCxnSpPr>
              <p:cNvPr id="9" name="Conector recto 8"/>
              <p:cNvCxnSpPr/>
              <p:nvPr/>
            </p:nvCxnSpPr>
            <p:spPr>
              <a:xfrm flipH="1">
                <a:off x="5223510" y="4815636"/>
                <a:ext cx="754380" cy="636474"/>
              </a:xfrm>
              <a:prstGeom prst="line">
                <a:avLst/>
              </a:prstGeom>
              <a:ln>
                <a:solidFill>
                  <a:srgbClr val="0033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8144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75" y="276401"/>
            <a:ext cx="3808261" cy="23426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83" y="2788357"/>
            <a:ext cx="5251098" cy="3942438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35436" y="276401"/>
            <a:ext cx="48150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región de un antígeno capaz de generar la respuesta inmune y específicamente unirse a un anticuerpo es llamado </a:t>
            </a:r>
            <a:r>
              <a:rPr lang="es-AR" b="1" dirty="0" err="1">
                <a:solidFill>
                  <a:srgbClr val="FF0000"/>
                </a:solidFill>
              </a:rPr>
              <a:t>epitopo</a:t>
            </a:r>
            <a:r>
              <a:rPr lang="es-AR" dirty="0"/>
              <a:t>. Un </a:t>
            </a:r>
            <a:r>
              <a:rPr lang="es-AR" dirty="0" err="1"/>
              <a:t>epitopo</a:t>
            </a:r>
            <a:r>
              <a:rPr lang="es-AR" dirty="0"/>
              <a:t> no tiene una propiedad intrínseca de alguna  estructura particular. Estos son usualmente 1-6 monosacáridos o 5-8 residuos de aminoácidos sobre la superficie del antígeno.</a:t>
            </a:r>
          </a:p>
        </p:txBody>
      </p:sp>
    </p:spTree>
    <p:extLst>
      <p:ext uri="{BB962C8B-B14F-4D97-AF65-F5344CB8AC3E}">
        <p14:creationId xmlns:p14="http://schemas.microsoft.com/office/powerpoint/2010/main" val="2600806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08" y="1261640"/>
            <a:ext cx="5254423" cy="4621784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435261" y="544010"/>
            <a:ext cx="4665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dirty="0">
                <a:solidFill>
                  <a:srgbClr val="FF0000"/>
                </a:solidFill>
              </a:rPr>
              <a:t>Grupos sanguíneos humanos</a:t>
            </a:r>
          </a:p>
        </p:txBody>
      </p:sp>
    </p:spTree>
    <p:extLst>
      <p:ext uri="{BB962C8B-B14F-4D97-AF65-F5344CB8AC3E}">
        <p14:creationId xmlns:p14="http://schemas.microsoft.com/office/powerpoint/2010/main" val="1305172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81080" y="243964"/>
            <a:ext cx="85908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respuesta inmune puede también ser generada contra sustancias pequeñas, siempre que estos estén acoplados a una proteína acarreadora, como la albúmina de suero bovino (BSA) u otras matrices sintéticas, dichas moléculas pequeñas se denominan </a:t>
            </a:r>
            <a:r>
              <a:rPr lang="es-AR" sz="2000" b="1" dirty="0" err="1">
                <a:solidFill>
                  <a:srgbClr val="FF0000"/>
                </a:solidFill>
              </a:rPr>
              <a:t>haptenos</a:t>
            </a:r>
            <a:r>
              <a:rPr lang="es-AR" dirty="0"/>
              <a:t>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12" y="1475070"/>
            <a:ext cx="6783455" cy="452939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72786" y="5690010"/>
            <a:ext cx="7534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>
                <a:solidFill>
                  <a:srgbClr val="FF3300"/>
                </a:solidFill>
              </a:rPr>
              <a:t>Una variedad de moléculas como drogas, azucares simples, aminoácidos, pequeños péptidos, fosfolípidos o triglicéridos pueden funcionar como </a:t>
            </a:r>
            <a:r>
              <a:rPr lang="es-AR" b="1" dirty="0" err="1">
                <a:solidFill>
                  <a:srgbClr val="FF3300"/>
                </a:solidFill>
              </a:rPr>
              <a:t>haptenos</a:t>
            </a:r>
            <a:r>
              <a:rPr lang="es-AR" b="1" dirty="0">
                <a:solidFill>
                  <a:srgbClr val="FF33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38567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48832" y="496710"/>
            <a:ext cx="8911953" cy="6169814"/>
            <a:chOff x="48832" y="496710"/>
            <a:chExt cx="8911953" cy="6169814"/>
          </a:xfrm>
        </p:grpSpPr>
        <p:grpSp>
          <p:nvGrpSpPr>
            <p:cNvPr id="12" name="Grupo 11"/>
            <p:cNvGrpSpPr/>
            <p:nvPr/>
          </p:nvGrpSpPr>
          <p:grpSpPr>
            <a:xfrm>
              <a:off x="48832" y="496710"/>
              <a:ext cx="8911953" cy="6169814"/>
              <a:chOff x="119158" y="496711"/>
              <a:chExt cx="8911953" cy="6169814"/>
            </a:xfrm>
          </p:grpSpPr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158" y="496711"/>
                <a:ext cx="8911953" cy="6169814"/>
              </a:xfrm>
              <a:prstGeom prst="rect">
                <a:avLst/>
              </a:prstGeom>
            </p:spPr>
          </p:pic>
          <p:sp>
            <p:nvSpPr>
              <p:cNvPr id="14" name="Rectángulo 13"/>
              <p:cNvSpPr/>
              <p:nvPr/>
            </p:nvSpPr>
            <p:spPr>
              <a:xfrm>
                <a:off x="575733" y="1704622"/>
                <a:ext cx="2664178" cy="9369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5" name="Rectángulo 14"/>
              <p:cNvSpPr/>
              <p:nvPr/>
            </p:nvSpPr>
            <p:spPr>
              <a:xfrm>
                <a:off x="496711" y="4168640"/>
                <a:ext cx="1444978" cy="16677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  <p:sp>
          <p:nvSpPr>
            <p:cNvPr id="16" name="Elipse 15"/>
            <p:cNvSpPr/>
            <p:nvPr/>
          </p:nvSpPr>
          <p:spPr>
            <a:xfrm rot="1404383">
              <a:off x="1792340" y="4202506"/>
              <a:ext cx="377553" cy="5275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7" name="Elipse 16"/>
            <p:cNvSpPr/>
            <p:nvPr/>
          </p:nvSpPr>
          <p:spPr>
            <a:xfrm rot="19403380">
              <a:off x="1752827" y="5472505"/>
              <a:ext cx="377553" cy="5275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47" y="462844"/>
            <a:ext cx="8911953" cy="6169814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85422" y="4202507"/>
            <a:ext cx="1444978" cy="1667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Grupo 7"/>
          <p:cNvGrpSpPr/>
          <p:nvPr/>
        </p:nvGrpSpPr>
        <p:grpSpPr>
          <a:xfrm>
            <a:off x="119158" y="496711"/>
            <a:ext cx="8911953" cy="6169814"/>
            <a:chOff x="119158" y="496711"/>
            <a:chExt cx="8911953" cy="6169814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158" y="496711"/>
              <a:ext cx="8911953" cy="6169814"/>
            </a:xfrm>
            <a:prstGeom prst="rect">
              <a:avLst/>
            </a:prstGeom>
          </p:spPr>
        </p:pic>
        <p:sp>
          <p:nvSpPr>
            <p:cNvPr id="4" name="Rectángulo 3"/>
            <p:cNvSpPr/>
            <p:nvPr/>
          </p:nvSpPr>
          <p:spPr>
            <a:xfrm>
              <a:off x="575733" y="1704622"/>
              <a:ext cx="2664178" cy="9369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496711" y="4168640"/>
              <a:ext cx="1444978" cy="16677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152" y="1774193"/>
            <a:ext cx="666045" cy="86740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883786">
            <a:off x="1291283" y="4180957"/>
            <a:ext cx="666045" cy="867407"/>
          </a:xfrm>
          <a:prstGeom prst="rect">
            <a:avLst/>
          </a:prstGeom>
        </p:spPr>
      </p:pic>
      <p:sp>
        <p:nvSpPr>
          <p:cNvPr id="10" name="Elipse 9"/>
          <p:cNvSpPr/>
          <p:nvPr/>
        </p:nvSpPr>
        <p:spPr>
          <a:xfrm rot="1404383">
            <a:off x="1862666" y="4202507"/>
            <a:ext cx="377553" cy="527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Elipse 10"/>
          <p:cNvSpPr/>
          <p:nvPr/>
        </p:nvSpPr>
        <p:spPr>
          <a:xfrm rot="19403380">
            <a:off x="1823153" y="5472506"/>
            <a:ext cx="377553" cy="527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548674">
            <a:off x="1253099" y="4967625"/>
            <a:ext cx="666045" cy="86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0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5" y="1599590"/>
            <a:ext cx="5632205" cy="526241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98311" y="864023"/>
            <a:ext cx="2505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CC"/>
                </a:solidFill>
              </a:rPr>
              <a:t>ANTICUERPOS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720" y="4457467"/>
            <a:ext cx="2914968" cy="2137643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5" name="CuadroTexto 4"/>
          <p:cNvSpPr txBox="1"/>
          <p:nvPr/>
        </p:nvSpPr>
        <p:spPr>
          <a:xfrm>
            <a:off x="3646170" y="710134"/>
            <a:ext cx="5629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4800" b="1" dirty="0">
                <a:solidFill>
                  <a:srgbClr val="660066"/>
                </a:solidFill>
              </a:rPr>
              <a:t>Y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4421744" y="1916584"/>
            <a:ext cx="2022034" cy="560418"/>
            <a:chOff x="3347324" y="2168044"/>
            <a:chExt cx="2022034" cy="560418"/>
          </a:xfrm>
        </p:grpSpPr>
        <p:sp>
          <p:nvSpPr>
            <p:cNvPr id="6" name="Flecha curvada hacia abajo 5"/>
            <p:cNvSpPr/>
            <p:nvPr/>
          </p:nvSpPr>
          <p:spPr>
            <a:xfrm rot="8452330" flipV="1">
              <a:off x="3347324" y="2168044"/>
              <a:ext cx="1346776" cy="560418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schemeClr val="tx1"/>
                </a:solidFill>
              </a:endParaRP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4267390" y="2286000"/>
              <a:ext cx="11019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dirty="0" err="1"/>
                <a:t>Paratopo</a:t>
              </a:r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238027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175542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Las partes de las regiones </a:t>
            </a:r>
            <a:r>
              <a:rPr lang="es-AR" dirty="0" err="1"/>
              <a:t>hipervariables</a:t>
            </a:r>
            <a:r>
              <a:rPr lang="es-AR" dirty="0"/>
              <a:t> del anticuerpo que contactan con el antígeno se denominan </a:t>
            </a:r>
            <a:r>
              <a:rPr lang="es-AR" b="1" dirty="0" err="1">
                <a:solidFill>
                  <a:srgbClr val="0000CC"/>
                </a:solidFill>
              </a:rPr>
              <a:t>paratopos</a:t>
            </a:r>
            <a:r>
              <a:rPr lang="es-AR" b="1" dirty="0"/>
              <a:t>. </a:t>
            </a:r>
            <a:r>
              <a:rPr lang="es-AR" dirty="0"/>
              <a:t>En esta región reside la </a:t>
            </a:r>
            <a:r>
              <a:rPr lang="es-AR" i="1" dirty="0">
                <a:solidFill>
                  <a:srgbClr val="FF0000"/>
                </a:solidFill>
              </a:rPr>
              <a:t>especificidad</a:t>
            </a:r>
            <a:r>
              <a:rPr lang="es-AR" dirty="0"/>
              <a:t> del Ac o Inmunoglobulina (</a:t>
            </a:r>
            <a:r>
              <a:rPr lang="es-AR" dirty="0" err="1"/>
              <a:t>Ig</a:t>
            </a:r>
            <a:r>
              <a:rPr lang="es-AR" dirty="0"/>
              <a:t>). Cuando entre el </a:t>
            </a:r>
            <a:r>
              <a:rPr lang="es-AR" dirty="0" err="1"/>
              <a:t>epitopo</a:t>
            </a:r>
            <a:r>
              <a:rPr lang="es-AR" dirty="0"/>
              <a:t> y el </a:t>
            </a:r>
            <a:r>
              <a:rPr lang="es-AR" dirty="0" err="1"/>
              <a:t>paratopo</a:t>
            </a:r>
            <a:r>
              <a:rPr lang="es-AR" dirty="0"/>
              <a:t> existe </a:t>
            </a:r>
            <a:r>
              <a:rPr lang="es-AR" dirty="0" err="1"/>
              <a:t>complementarie</a:t>
            </a:r>
            <a:r>
              <a:rPr lang="es-AR" dirty="0"/>
              <a:t>-dad estructural, se produce un encaje recíproco y se establecen uniones no covalentes como: </a:t>
            </a:r>
            <a:r>
              <a:rPr lang="es-AR" dirty="0">
                <a:solidFill>
                  <a:srgbClr val="0000CC"/>
                </a:solidFill>
              </a:rPr>
              <a:t>puentes de H, hidrofóbicas, electrostáticas y fuerzas de van der Waals</a:t>
            </a:r>
            <a:r>
              <a:rPr lang="es-AR" dirty="0"/>
              <a:t>.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685800" y="1874520"/>
            <a:ext cx="5806440" cy="4881139"/>
            <a:chOff x="544830" y="1397846"/>
            <a:chExt cx="6976110" cy="5232083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830" y="1397846"/>
              <a:ext cx="6976110" cy="5232083"/>
            </a:xfrm>
            <a:prstGeom prst="rect">
              <a:avLst/>
            </a:prstGeom>
          </p:spPr>
        </p:pic>
        <p:sp>
          <p:nvSpPr>
            <p:cNvPr id="5" name="Elipse 4"/>
            <p:cNvSpPr/>
            <p:nvPr/>
          </p:nvSpPr>
          <p:spPr>
            <a:xfrm>
              <a:off x="1977390" y="3760470"/>
              <a:ext cx="1040130" cy="1257300"/>
            </a:xfrm>
            <a:prstGeom prst="ellipse">
              <a:avLst/>
            </a:prstGeom>
            <a:solidFill>
              <a:srgbClr val="C5CAE5"/>
            </a:solidFill>
            <a:ln>
              <a:solidFill>
                <a:srgbClr val="C5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189220" y="6023610"/>
              <a:ext cx="1897380" cy="514350"/>
            </a:xfrm>
            <a:prstGeom prst="rect">
              <a:avLst/>
            </a:prstGeom>
            <a:solidFill>
              <a:srgbClr val="8284B0"/>
            </a:solidFill>
            <a:ln>
              <a:solidFill>
                <a:srgbClr val="8284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6805852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73" y="182881"/>
            <a:ext cx="6395537" cy="448055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4777740"/>
            <a:ext cx="45720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51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850582"/>
            <a:ext cx="6357328" cy="477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3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40916"/>
          <a:stretch/>
        </p:blipFill>
        <p:spPr>
          <a:xfrm>
            <a:off x="1401576" y="751226"/>
            <a:ext cx="1615509" cy="85182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81" y="1646205"/>
            <a:ext cx="6422104" cy="401381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57273"/>
          <a:stretch/>
        </p:blipFill>
        <p:spPr>
          <a:xfrm>
            <a:off x="4971615" y="774086"/>
            <a:ext cx="1168259" cy="851821"/>
          </a:xfrm>
          <a:prstGeom prst="rect">
            <a:avLst/>
          </a:prstGeom>
        </p:spPr>
      </p:pic>
      <p:sp>
        <p:nvSpPr>
          <p:cNvPr id="6" name="Flecha izquierda y derecha 5"/>
          <p:cNvSpPr/>
          <p:nvPr/>
        </p:nvSpPr>
        <p:spPr>
          <a:xfrm>
            <a:off x="3257115" y="1032462"/>
            <a:ext cx="1531620" cy="26289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CuadroTexto 6"/>
          <p:cNvSpPr txBox="1"/>
          <p:nvPr/>
        </p:nvSpPr>
        <p:spPr>
          <a:xfrm>
            <a:off x="309314" y="5963711"/>
            <a:ext cx="8877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fuerza con la cual el anticuerpo se une al antígeno multivalente se denomina </a:t>
            </a:r>
            <a:r>
              <a:rPr lang="es-AR" i="1" dirty="0">
                <a:solidFill>
                  <a:srgbClr val="FF0000"/>
                </a:solidFill>
              </a:rPr>
              <a:t>avidez</a:t>
            </a:r>
            <a:r>
              <a:rPr lang="es-AR" dirty="0"/>
              <a:t>. Esta avidez es dependiente de la afinidad de cada unión Ag-Ac.</a:t>
            </a:r>
          </a:p>
        </p:txBody>
      </p:sp>
    </p:spTree>
    <p:extLst>
      <p:ext uri="{BB962C8B-B14F-4D97-AF65-F5344CB8AC3E}">
        <p14:creationId xmlns:p14="http://schemas.microsoft.com/office/powerpoint/2010/main" val="3037540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 rot="1258660">
            <a:off x="495762" y="1354667"/>
            <a:ext cx="6991606" cy="4064000"/>
            <a:chOff x="312304" y="1659467"/>
            <a:chExt cx="6991606" cy="4064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r="18113"/>
            <a:stretch/>
          </p:blipFill>
          <p:spPr>
            <a:xfrm>
              <a:off x="312304" y="1659467"/>
              <a:ext cx="6991606" cy="4064000"/>
            </a:xfrm>
            <a:prstGeom prst="rect">
              <a:avLst/>
            </a:prstGeom>
          </p:spPr>
        </p:pic>
        <p:sp>
          <p:nvSpPr>
            <p:cNvPr id="5" name="Rectángulo 4"/>
            <p:cNvSpPr/>
            <p:nvPr/>
          </p:nvSpPr>
          <p:spPr>
            <a:xfrm>
              <a:off x="327344" y="1659467"/>
              <a:ext cx="3413029" cy="1693333"/>
            </a:xfrm>
            <a:prstGeom prst="rect">
              <a:avLst/>
            </a:prstGeom>
            <a:solidFill>
              <a:srgbClr val="4457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347240" y="5474824"/>
            <a:ext cx="44099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Desde la infancia ya poseemos y adquirimos “defensas” contra distintos agentes capaces de generar enfermedad.</a:t>
            </a:r>
          </a:p>
        </p:txBody>
      </p:sp>
    </p:spTree>
    <p:extLst>
      <p:ext uri="{BB962C8B-B14F-4D97-AF65-F5344CB8AC3E}">
        <p14:creationId xmlns:p14="http://schemas.microsoft.com/office/powerpoint/2010/main" val="22017881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72" y="207722"/>
            <a:ext cx="8783324" cy="326534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lum bright="-19000" contrast="26000"/>
          </a:blip>
          <a:stretch>
            <a:fillRect/>
          </a:stretch>
        </p:blipFill>
        <p:spPr>
          <a:xfrm rot="16200000">
            <a:off x="3007151" y="646538"/>
            <a:ext cx="3108357" cy="907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76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lum bright="-20000" contrast="20000"/>
          </a:blip>
          <a:stretch>
            <a:fillRect/>
          </a:stretch>
        </p:blipFill>
        <p:spPr>
          <a:xfrm>
            <a:off x="391543" y="1726438"/>
            <a:ext cx="4146591" cy="423485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868" y="1038578"/>
            <a:ext cx="3729587" cy="535093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873955" y="880534"/>
            <a:ext cx="811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200" b="1" dirty="0" err="1">
                <a:solidFill>
                  <a:srgbClr val="FF0000"/>
                </a:solidFill>
              </a:rPr>
              <a:t>IgM</a:t>
            </a:r>
            <a:endParaRPr lang="es-AR" sz="3200" b="1" dirty="0">
              <a:solidFill>
                <a:srgbClr val="FF000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237940" y="453803"/>
            <a:ext cx="7649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200" b="1" dirty="0" err="1">
                <a:solidFill>
                  <a:srgbClr val="FF0000"/>
                </a:solidFill>
              </a:rPr>
              <a:t>IgA</a:t>
            </a:r>
            <a:endParaRPr lang="es-A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954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56827" y="372675"/>
            <a:ext cx="2863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err="1">
                <a:solidFill>
                  <a:srgbClr val="0000CC"/>
                </a:solidFill>
              </a:rPr>
              <a:t>Ig</a:t>
            </a:r>
            <a:r>
              <a:rPr lang="es-AR" sz="2800" b="1" dirty="0">
                <a:solidFill>
                  <a:srgbClr val="0000CC"/>
                </a:solidFill>
              </a:rPr>
              <a:t> de membrana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88693" y="1836197"/>
            <a:ext cx="5563079" cy="412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093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42" y="494657"/>
            <a:ext cx="8356920" cy="59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27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95" y="138854"/>
            <a:ext cx="8806461" cy="660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87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717233"/>
            <a:ext cx="7623810" cy="571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190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WordArt 3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8610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AR" sz="3600" kern="10">
                <a:ln w="25400" cap="sq">
                  <a:solidFill>
                    <a:srgbClr val="660066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ANTICUERPOS y ANTÍGENOS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57225"/>
            <a:ext cx="8290560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73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3194" y="144684"/>
            <a:ext cx="5181600" cy="1295400"/>
          </a:xfrm>
        </p:spPr>
        <p:txBody>
          <a:bodyPr/>
          <a:lstStyle/>
          <a:p>
            <a:pPr algn="ctr"/>
            <a:r>
              <a:rPr lang="en-US" altLang="es-AR" sz="3200" b="1" dirty="0"/>
              <a:t>ANTICUERPOS MONOCLONALES</a:t>
            </a:r>
            <a:endParaRPr lang="en-GB" altLang="es-AR" sz="3200" b="1" dirty="0"/>
          </a:p>
        </p:txBody>
      </p:sp>
      <p:sp>
        <p:nvSpPr>
          <p:cNvPr id="4433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33255" y="1440084"/>
            <a:ext cx="6385175" cy="3398134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noAutofit/>
          </a:bodyPr>
          <a:lstStyle/>
          <a:p>
            <a:r>
              <a:rPr lang="en-US" altLang="es-AR" sz="2400" b="1" dirty="0" err="1">
                <a:solidFill>
                  <a:srgbClr val="CC0066"/>
                </a:solidFill>
              </a:rPr>
              <a:t>Anticuerpos</a:t>
            </a:r>
            <a:r>
              <a:rPr lang="en-US" altLang="es-AR" sz="2400" b="1" dirty="0">
                <a:solidFill>
                  <a:srgbClr val="CC0066"/>
                </a:solidFill>
              </a:rPr>
              <a:t> </a:t>
            </a:r>
            <a:r>
              <a:rPr lang="en-US" altLang="es-AR" sz="2400" b="1" dirty="0" err="1">
                <a:solidFill>
                  <a:srgbClr val="CC0066"/>
                </a:solidFill>
              </a:rPr>
              <a:t>espec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íficos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contra </a:t>
            </a:r>
            <a:r>
              <a:rPr lang="en-US" altLang="es-AR" sz="2400" b="1" u="sng" dirty="0">
                <a:solidFill>
                  <a:srgbClr val="CC0066"/>
                </a:solidFill>
                <a:cs typeface="Arial" panose="020B0604020202020204" pitchFamily="34" charset="0"/>
              </a:rPr>
              <a:t>un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</a:t>
            </a:r>
            <a:r>
              <a:rPr lang="en-US" altLang="es-AR" sz="2400" b="1" u="sng" dirty="0" err="1">
                <a:solidFill>
                  <a:srgbClr val="CC0066"/>
                </a:solidFill>
                <a:cs typeface="Arial" panose="020B0604020202020204" pitchFamily="34" charset="0"/>
              </a:rPr>
              <a:t>único</a:t>
            </a:r>
            <a:r>
              <a:rPr lang="en-US" altLang="es-AR" sz="2400" b="1" u="sng" dirty="0">
                <a:solidFill>
                  <a:srgbClr val="CC0066"/>
                </a:solidFill>
                <a:cs typeface="Arial" panose="020B0604020202020204" pitchFamily="34" charset="0"/>
              </a:rPr>
              <a:t> </a:t>
            </a:r>
            <a:r>
              <a:rPr lang="en-US" altLang="es-AR" sz="2400" b="1" u="sng" dirty="0" err="1">
                <a:solidFill>
                  <a:srgbClr val="CC0066"/>
                </a:solidFill>
                <a:cs typeface="Arial" panose="020B0604020202020204" pitchFamily="34" charset="0"/>
              </a:rPr>
              <a:t>epitopo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, 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derivados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de la 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activación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y 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proliferación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de un solo 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clon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de </a:t>
            </a:r>
            <a:r>
              <a:rPr lang="en-US" altLang="es-AR" sz="2400" b="1" dirty="0" err="1">
                <a:solidFill>
                  <a:srgbClr val="CC0066"/>
                </a:solidFill>
                <a:cs typeface="Arial" panose="020B0604020202020204" pitchFamily="34" charset="0"/>
              </a:rPr>
              <a:t>linfocitos</a:t>
            </a:r>
            <a:r>
              <a:rPr lang="en-US" altLang="es-AR" sz="2400" b="1" dirty="0">
                <a:solidFill>
                  <a:srgbClr val="CC0066"/>
                </a:solidFill>
                <a:cs typeface="Arial" panose="020B0604020202020204" pitchFamily="34" charset="0"/>
              </a:rPr>
              <a:t> B.</a:t>
            </a:r>
          </a:p>
          <a:p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Se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obtienen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a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través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de la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generación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de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hibridomas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(George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Köhler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y Cesar Milstein, </a:t>
            </a:r>
            <a:r>
              <a:rPr lang="en-US" altLang="es-AR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Premio</a:t>
            </a:r>
            <a:r>
              <a:rPr lang="en-US" altLang="es-AR" sz="2400" b="1" dirty="0">
                <a:solidFill>
                  <a:srgbClr val="FF3300"/>
                </a:solidFill>
                <a:cs typeface="Arial" panose="020B0604020202020204" pitchFamily="34" charset="0"/>
              </a:rPr>
              <a:t> Nobel 1984).</a:t>
            </a:r>
            <a:endParaRPr lang="en-GB" altLang="es-AR" sz="2400" b="1" dirty="0">
              <a:solidFill>
                <a:srgbClr val="FF33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923" y="3872697"/>
            <a:ext cx="2095741" cy="27943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r="49546"/>
          <a:stretch/>
        </p:blipFill>
        <p:spPr>
          <a:xfrm>
            <a:off x="3596592" y="4200404"/>
            <a:ext cx="1774061" cy="246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63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418" name="Picture 1026" descr="A:\F04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5113"/>
            <a:ext cx="8305800" cy="627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119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05" y="677332"/>
            <a:ext cx="7742532" cy="537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87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8993"/>
          <a:stretch/>
        </p:blipFill>
        <p:spPr>
          <a:xfrm>
            <a:off x="466437" y="1025790"/>
            <a:ext cx="7780892" cy="531706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919631" y="375820"/>
            <a:ext cx="2874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</a:rPr>
              <a:t>Agentes patógenos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192" y="1410905"/>
            <a:ext cx="3128299" cy="219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215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88" y="4362374"/>
            <a:ext cx="3142562" cy="5337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763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08059" y="249193"/>
            <a:ext cx="6218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Sistemas de defensa contra agresores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835378" y="950652"/>
            <a:ext cx="2263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i="1" dirty="0">
                <a:solidFill>
                  <a:schemeClr val="accent2">
                    <a:lumMod val="50000"/>
                  </a:schemeClr>
                </a:solidFill>
              </a:rPr>
              <a:t>- Inespecíficos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35378" y="3900312"/>
            <a:ext cx="20185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i="1" dirty="0">
                <a:solidFill>
                  <a:schemeClr val="accent2">
                    <a:lumMod val="50000"/>
                  </a:schemeClr>
                </a:solidFill>
              </a:rPr>
              <a:t>- Específicos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305795" y="1461352"/>
            <a:ext cx="5505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AR" dirty="0">
                <a:solidFill>
                  <a:schemeClr val="accent2">
                    <a:lumMod val="50000"/>
                  </a:schemeClr>
                </a:solidFill>
              </a:rPr>
              <a:t>Piel y mucosas.</a:t>
            </a:r>
          </a:p>
          <a:p>
            <a:endParaRPr lang="es-AR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AR" dirty="0">
                <a:solidFill>
                  <a:schemeClr val="accent2">
                    <a:lumMod val="50000"/>
                  </a:schemeClr>
                </a:solidFill>
              </a:rPr>
              <a:t>b) Enzimas de acción antimicrobiana (lisozima, </a:t>
            </a:r>
            <a:r>
              <a:rPr lang="es-AR" dirty="0" err="1">
                <a:solidFill>
                  <a:schemeClr val="accent2">
                    <a:lumMod val="50000"/>
                  </a:schemeClr>
                </a:solidFill>
              </a:rPr>
              <a:t>peroxidasas</a:t>
            </a:r>
            <a:r>
              <a:rPr lang="es-AR" dirty="0">
                <a:solidFill>
                  <a:schemeClr val="accent2">
                    <a:lumMod val="50000"/>
                  </a:schemeClr>
                </a:solidFill>
              </a:rPr>
              <a:t>).</a:t>
            </a:r>
          </a:p>
          <a:p>
            <a:endParaRPr lang="es-AR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AR" dirty="0">
                <a:solidFill>
                  <a:schemeClr val="accent2">
                    <a:lumMod val="50000"/>
                  </a:schemeClr>
                </a:solidFill>
              </a:rPr>
              <a:t>c) Células y mediadores químicos que participan en procesos de inflamación.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1086575" y="4478993"/>
            <a:ext cx="7635149" cy="2209565"/>
            <a:chOff x="1086575" y="4478993"/>
            <a:chExt cx="7635149" cy="2209565"/>
          </a:xfrm>
        </p:grpSpPr>
        <p:sp>
          <p:nvSpPr>
            <p:cNvPr id="6" name="CuadroTexto 5"/>
            <p:cNvSpPr txBox="1"/>
            <p:nvPr/>
          </p:nvSpPr>
          <p:spPr>
            <a:xfrm>
              <a:off x="1086575" y="4693375"/>
              <a:ext cx="242726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 algn="ctr">
                <a:buFontTx/>
                <a:buChar char="-"/>
              </a:pPr>
              <a:r>
                <a:rPr lang="es-AR" sz="2000" b="1" dirty="0">
                  <a:solidFill>
                    <a:schemeClr val="accent2">
                      <a:lumMod val="50000"/>
                    </a:schemeClr>
                  </a:solidFill>
                </a:rPr>
                <a:t>Sistema Inmune</a:t>
              </a:r>
            </a:p>
            <a:p>
              <a:pPr algn="ctr"/>
              <a:r>
                <a:rPr lang="es-AR" sz="2000" b="1" dirty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es-AR" sz="2000" i="1" dirty="0">
                  <a:solidFill>
                    <a:schemeClr val="accent2">
                      <a:lumMod val="50000"/>
                    </a:schemeClr>
                  </a:solidFill>
                </a:rPr>
                <a:t>(adaptativo)</a:t>
              </a: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4041423" y="4478993"/>
              <a:ext cx="310694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s-AR" sz="2000" dirty="0"/>
                <a:t>Especificidad</a:t>
              </a:r>
            </a:p>
            <a:p>
              <a:pPr marL="285750" indent="-285750">
                <a:buFontTx/>
                <a:buChar char="-"/>
              </a:pPr>
              <a:r>
                <a:rPr lang="es-AR" sz="2000" dirty="0"/>
                <a:t>Adaptabilidad</a:t>
              </a:r>
            </a:p>
            <a:p>
              <a:pPr marL="285750" indent="-285750">
                <a:buFontTx/>
                <a:buChar char="-"/>
              </a:pPr>
              <a:r>
                <a:rPr lang="es-AR" sz="2000" dirty="0"/>
                <a:t>Capacidad de memoria</a:t>
              </a:r>
            </a:p>
          </p:txBody>
        </p:sp>
        <p:sp>
          <p:nvSpPr>
            <p:cNvPr id="9" name="Abrir llave 8"/>
            <p:cNvSpPr/>
            <p:nvPr/>
          </p:nvSpPr>
          <p:spPr>
            <a:xfrm>
              <a:off x="3917244" y="4478993"/>
              <a:ext cx="282223" cy="1018696"/>
            </a:xfrm>
            <a:prstGeom prst="leftBrace">
              <a:avLst>
                <a:gd name="adj1" fmla="val 8333"/>
                <a:gd name="adj2" fmla="val 40026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1086575" y="5732659"/>
              <a:ext cx="29548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 algn="ctr">
                <a:buFontTx/>
                <a:buChar char="-"/>
              </a:pPr>
              <a:r>
                <a:rPr lang="es-AR" sz="2000" b="1" dirty="0">
                  <a:solidFill>
                    <a:schemeClr val="accent2">
                      <a:lumMod val="50000"/>
                    </a:schemeClr>
                  </a:solidFill>
                </a:rPr>
                <a:t>Sistema Inmune TLR</a:t>
              </a:r>
            </a:p>
            <a:p>
              <a:pPr algn="ctr"/>
              <a:r>
                <a:rPr lang="es-AR" sz="2000" i="1" dirty="0">
                  <a:solidFill>
                    <a:schemeClr val="accent2">
                      <a:lumMod val="50000"/>
                    </a:schemeClr>
                  </a:solidFill>
                </a:rPr>
                <a:t>(innato, heredado)</a:t>
              </a:r>
            </a:p>
          </p:txBody>
        </p:sp>
        <p:cxnSp>
          <p:nvCxnSpPr>
            <p:cNvPr id="11" name="Conector recto de flecha 10"/>
            <p:cNvCxnSpPr>
              <a:stCxn id="10" idx="3"/>
            </p:cNvCxnSpPr>
            <p:nvPr/>
          </p:nvCxnSpPr>
          <p:spPr>
            <a:xfrm flipV="1">
              <a:off x="4041423" y="6075947"/>
              <a:ext cx="686988" cy="106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uadroTexto 11"/>
            <p:cNvSpPr txBox="1"/>
            <p:nvPr/>
          </p:nvSpPr>
          <p:spPr>
            <a:xfrm>
              <a:off x="4887915" y="5672895"/>
              <a:ext cx="38338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000" dirty="0"/>
                <a:t>Resiste la invasión de patógenos </a:t>
              </a:r>
              <a:r>
                <a:rPr lang="es-AR" sz="2000" dirty="0">
                  <a:solidFill>
                    <a:srgbClr val="FF3300"/>
                  </a:solidFill>
                </a:rPr>
                <a:t>sin</a:t>
              </a:r>
              <a:r>
                <a:rPr lang="es-AR" sz="2000" dirty="0"/>
                <a:t> necesidad de experiencia previa.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168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641A556-F10F-416A-902B-54D4B7058DC4}" type="datetime1">
              <a:rPr lang="es-ES"/>
              <a:pPr>
                <a:defRPr/>
              </a:pPr>
              <a:t>12/06/2016</a:t>
            </a:fld>
            <a:endParaRPr lang="es-ES"/>
          </a:p>
        </p:txBody>
      </p:sp>
      <p:sp>
        <p:nvSpPr>
          <p:cNvPr id="33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fld id="{787FE3AB-126E-473F-AECD-9FC9D70CEE4A}" type="slidenum">
              <a:rPr kumimoji="0" lang="es-ES" altLang="es-AR" sz="1400">
                <a:solidFill>
                  <a:srgbClr val="003300"/>
                </a:solidFill>
                <a:latin typeface="Comic Sans MS" panose="030F0702030302020204" pitchFamily="66" charset="0"/>
              </a:rPr>
              <a:pPr eaLnBrk="1" hangingPunct="1"/>
              <a:t>6</a:t>
            </a:fld>
            <a:endParaRPr kumimoji="0" lang="es-ES" altLang="es-AR" sz="140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1219200" y="5568950"/>
            <a:ext cx="1066800" cy="679450"/>
          </a:xfrm>
          <a:prstGeom prst="rect">
            <a:avLst/>
          </a:prstGeom>
          <a:gradFill rotWithShape="0">
            <a:gsLst>
              <a:gs pos="0">
                <a:srgbClr val="E8FFA3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BARRERA </a:t>
            </a:r>
          </a:p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QUÍMICA</a:t>
            </a:r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76200" y="5562600"/>
            <a:ext cx="1066800" cy="685800"/>
          </a:xfrm>
          <a:prstGeom prst="rect">
            <a:avLst/>
          </a:prstGeom>
          <a:gradFill rotWithShape="0">
            <a:gsLst>
              <a:gs pos="0">
                <a:srgbClr val="E6FF9D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BARRERA</a:t>
            </a:r>
          </a:p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FÍSICA</a:t>
            </a:r>
          </a:p>
        </p:txBody>
      </p:sp>
      <p:sp>
        <p:nvSpPr>
          <p:cNvPr id="4103" name="Rectangle 4"/>
          <p:cNvSpPr>
            <a:spLocks noChangeArrowheads="1"/>
          </p:cNvSpPr>
          <p:nvPr/>
        </p:nvSpPr>
        <p:spPr bwMode="auto">
          <a:xfrm>
            <a:off x="304800" y="2209800"/>
            <a:ext cx="1447800" cy="609600"/>
          </a:xfrm>
          <a:prstGeom prst="rect">
            <a:avLst/>
          </a:prstGeom>
          <a:solidFill>
            <a:srgbClr val="D8FF8B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2000" b="1">
                <a:solidFill>
                  <a:srgbClr val="008000"/>
                </a:solidFill>
                <a:latin typeface="Arial" panose="020B0604020202020204" pitchFamily="34" charset="0"/>
              </a:rPr>
              <a:t>SISTEMA </a:t>
            </a:r>
          </a:p>
          <a:p>
            <a:pPr algn="ctr"/>
            <a:r>
              <a:rPr kumimoji="0" lang="es-ES_tradnl" altLang="es-AR" sz="2000" b="1">
                <a:solidFill>
                  <a:srgbClr val="008000"/>
                </a:solidFill>
                <a:latin typeface="Arial" panose="020B0604020202020204" pitchFamily="34" charset="0"/>
              </a:rPr>
              <a:t>NERVIOSO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6934200" y="2133600"/>
            <a:ext cx="1752600" cy="657225"/>
          </a:xfrm>
          <a:prstGeom prst="rect">
            <a:avLst/>
          </a:prstGeom>
          <a:solidFill>
            <a:srgbClr val="D8FF8B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2000" b="1">
                <a:solidFill>
                  <a:srgbClr val="008000"/>
                </a:solidFill>
                <a:latin typeface="Arial" panose="020B0604020202020204" pitchFamily="34" charset="0"/>
              </a:rPr>
              <a:t>SISTEMA </a:t>
            </a:r>
          </a:p>
          <a:p>
            <a:pPr algn="ctr"/>
            <a:r>
              <a:rPr kumimoji="0" lang="es-ES_tradnl" altLang="es-AR" sz="2000" b="1">
                <a:solidFill>
                  <a:srgbClr val="008000"/>
                </a:solidFill>
                <a:latin typeface="Arial" panose="020B0604020202020204" pitchFamily="34" charset="0"/>
              </a:rPr>
              <a:t>ENDOCRINO</a:t>
            </a:r>
          </a:p>
        </p:txBody>
      </p:sp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5715000" y="5486400"/>
            <a:ext cx="1752600" cy="914400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100000">
                <a:srgbClr val="E5FF95"/>
              </a:gs>
            </a:gsLst>
            <a:lin ang="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INMUNIDAD </a:t>
            </a:r>
          </a:p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HUMORAL</a:t>
            </a:r>
          </a:p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ANTICUERPOS</a:t>
            </a: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3962400" y="5562600"/>
            <a:ext cx="1447800" cy="709613"/>
          </a:xfrm>
          <a:prstGeom prst="rect">
            <a:avLst/>
          </a:prstGeom>
          <a:gradFill rotWithShape="0">
            <a:gsLst>
              <a:gs pos="0">
                <a:srgbClr val="EBFFB0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PROTEÍNAS</a:t>
            </a:r>
          </a:p>
          <a:p>
            <a:pPr algn="ctr"/>
            <a:r>
              <a:rPr kumimoji="0" lang="es-ES_tradnl" altLang="es-AR" sz="1400">
                <a:solidFill>
                  <a:srgbClr val="008000"/>
                </a:solidFill>
                <a:latin typeface="Arial Black" panose="020B0A04020102020204" pitchFamily="34" charset="0"/>
              </a:rPr>
              <a:t>PLASMATICAS</a:t>
            </a:r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2362200" y="5568950"/>
            <a:ext cx="1524000" cy="679450"/>
          </a:xfrm>
          <a:prstGeom prst="rect">
            <a:avLst/>
          </a:prstGeom>
          <a:gradFill rotWithShape="0">
            <a:gsLst>
              <a:gs pos="0">
                <a:srgbClr val="EBFFB0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400" dirty="0">
                <a:solidFill>
                  <a:srgbClr val="008000"/>
                </a:solidFill>
                <a:latin typeface="Arial Black" panose="020B0A04020102020204" pitchFamily="34" charset="0"/>
              </a:rPr>
              <a:t>CÉLULAS</a:t>
            </a:r>
          </a:p>
          <a:p>
            <a:pPr algn="ctr"/>
            <a:r>
              <a:rPr kumimoji="0" lang="es-ES_tradnl" altLang="es-AR" sz="1400" dirty="0">
                <a:solidFill>
                  <a:srgbClr val="008000"/>
                </a:solidFill>
                <a:latin typeface="Arial Black" panose="020B0A04020102020204" pitchFamily="34" charset="0"/>
              </a:rPr>
              <a:t>FAGOCITICAS</a:t>
            </a:r>
          </a:p>
        </p:txBody>
      </p:sp>
      <p:sp>
        <p:nvSpPr>
          <p:cNvPr id="4108" name="Rectangle 9"/>
          <p:cNvSpPr>
            <a:spLocks noChangeArrowheads="1"/>
          </p:cNvSpPr>
          <p:nvPr/>
        </p:nvSpPr>
        <p:spPr bwMode="auto">
          <a:xfrm>
            <a:off x="7620000" y="5486400"/>
            <a:ext cx="1447800" cy="914400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100000">
                <a:srgbClr val="E8FFA3"/>
              </a:gs>
            </a:gsLst>
            <a:lin ang="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INMUNIDAD</a:t>
            </a:r>
          </a:p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CELULAR</a:t>
            </a:r>
          </a:p>
          <a:p>
            <a:pPr algn="ctr"/>
            <a:r>
              <a:rPr kumimoji="0" lang="es-ES_tradnl" altLang="es-AR" sz="1600" b="1">
                <a:solidFill>
                  <a:srgbClr val="008000"/>
                </a:solidFill>
                <a:latin typeface="Arial Black" panose="020B0A04020102020204" pitchFamily="34" charset="0"/>
              </a:rPr>
              <a:t>LINFOCITOS</a:t>
            </a:r>
          </a:p>
        </p:txBody>
      </p:sp>
      <p:sp>
        <p:nvSpPr>
          <p:cNvPr id="4109" name="Line 11"/>
          <p:cNvSpPr>
            <a:spLocks noChangeShapeType="1"/>
          </p:cNvSpPr>
          <p:nvPr/>
        </p:nvSpPr>
        <p:spPr bwMode="auto">
          <a:xfrm flipH="1">
            <a:off x="1828800" y="2438400"/>
            <a:ext cx="1066800" cy="0"/>
          </a:xfrm>
          <a:prstGeom prst="line">
            <a:avLst/>
          </a:prstGeom>
          <a:noFill/>
          <a:ln w="38100">
            <a:solidFill>
              <a:srgbClr val="008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AR"/>
          </a:p>
        </p:txBody>
      </p:sp>
      <p:pic>
        <p:nvPicPr>
          <p:cNvPr id="39948" name="Picture 12" descr="fig8"/>
          <p:cNvPicPr preferRelativeResize="0">
            <a:picLocks noChangeAspect="1" noChangeArrowheads="1"/>
          </p:cNvPicPr>
          <p:nvPr/>
        </p:nvPicPr>
        <p:blipFill>
          <a:blip r:embed="rId3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33400"/>
            <a:ext cx="160020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thinThick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098" name="Object 14"/>
          <p:cNvGraphicFramePr>
            <a:graphicFrameLocks noChangeAspect="1"/>
          </p:cNvGraphicFramePr>
          <p:nvPr/>
        </p:nvGraphicFramePr>
        <p:xfrm>
          <a:off x="152400" y="457200"/>
          <a:ext cx="16002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Imagen de mapa de bits" r:id="rId4" imgW="2048161" imgH="2076740" progId="Paint.Picture">
                  <p:embed/>
                </p:oleObj>
              </mc:Choice>
              <mc:Fallback>
                <p:oleObj name="Imagen de mapa de bits" r:id="rId4" imgW="2048161" imgH="2076740" progId="Paint.Picture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42000" contrast="3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57200"/>
                        <a:ext cx="16002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8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1" name="Line 15"/>
          <p:cNvSpPr>
            <a:spLocks noChangeShapeType="1"/>
          </p:cNvSpPr>
          <p:nvPr/>
        </p:nvSpPr>
        <p:spPr bwMode="auto">
          <a:xfrm flipH="1">
            <a:off x="6130725" y="2438400"/>
            <a:ext cx="762000" cy="0"/>
          </a:xfrm>
          <a:prstGeom prst="line">
            <a:avLst/>
          </a:prstGeom>
          <a:noFill/>
          <a:ln w="38100">
            <a:solidFill>
              <a:srgbClr val="008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AR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33400" y="2943225"/>
            <a:ext cx="3429000" cy="1749425"/>
          </a:xfrm>
          <a:prstGeom prst="rect">
            <a:avLst/>
          </a:prstGeom>
          <a:gradFill rotWithShape="0">
            <a:gsLst>
              <a:gs pos="0">
                <a:srgbClr val="EBFFB0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800" b="1" dirty="0">
                <a:solidFill>
                  <a:srgbClr val="CC3300"/>
                </a:solidFill>
                <a:latin typeface="Arial Black" panose="020B0A04020102020204" pitchFamily="34" charset="0"/>
              </a:rPr>
              <a:t>INMUNIDAD NATURAL </a:t>
            </a:r>
          </a:p>
          <a:p>
            <a:pPr algn="ctr"/>
            <a:r>
              <a:rPr kumimoji="0" lang="es-ES_tradnl" altLang="es-AR" sz="1800" b="1" dirty="0">
                <a:solidFill>
                  <a:srgbClr val="CC3300"/>
                </a:solidFill>
                <a:latin typeface="Arial Black" panose="020B0A04020102020204" pitchFamily="34" charset="0"/>
              </a:rPr>
              <a:t>O INESPECÍFICA</a:t>
            </a:r>
          </a:p>
          <a:p>
            <a:pPr algn="just"/>
            <a:r>
              <a:rPr kumimoji="0" lang="es-ES_tradnl" altLang="es-AR" b="1" dirty="0">
                <a:solidFill>
                  <a:srgbClr val="008000"/>
                </a:solidFill>
                <a:latin typeface="Arial Narrow" panose="020B0606020202030204" pitchFamily="34" charset="0"/>
              </a:rPr>
              <a:t>Defensas del organismo para </a:t>
            </a:r>
            <a:r>
              <a:rPr kumimoji="0" lang="es-ES_tradnl" altLang="es-AR" b="1" dirty="0">
                <a:solidFill>
                  <a:srgbClr val="CC3300"/>
                </a:solidFill>
                <a:latin typeface="Arial Narrow" panose="020B0606020202030204" pitchFamily="34" charset="0"/>
              </a:rPr>
              <a:t>protegerse antes de la infección</a:t>
            </a:r>
            <a:r>
              <a:rPr kumimoji="0" lang="es-ES_tradnl" altLang="es-AR" b="1" dirty="0">
                <a:solidFill>
                  <a:srgbClr val="008000"/>
                </a:solidFill>
                <a:latin typeface="Arial Narrow" panose="020B0606020202030204" pitchFamily="34" charset="0"/>
              </a:rPr>
              <a:t> (sin memoria).</a:t>
            </a:r>
            <a:endParaRPr kumimoji="0" lang="es-ES" altLang="es-AR" b="1" dirty="0">
              <a:solidFill>
                <a:srgbClr val="008000"/>
              </a:solidFill>
              <a:latin typeface="Arial Narrow" panose="020B0606020202030204" pitchFamily="34" charset="0"/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257800" y="2974975"/>
            <a:ext cx="3429000" cy="1749425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100000">
                <a:srgbClr val="EDFFB7"/>
              </a:gs>
            </a:gsLst>
            <a:lin ang="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1800" b="1" dirty="0">
                <a:solidFill>
                  <a:srgbClr val="CC3300"/>
                </a:solidFill>
                <a:latin typeface="Arial Black" panose="020B0A04020102020204" pitchFamily="34" charset="0"/>
              </a:rPr>
              <a:t>INMUNIDAD ADAPTATIVA </a:t>
            </a:r>
          </a:p>
          <a:p>
            <a:pPr algn="ctr"/>
            <a:r>
              <a:rPr kumimoji="0" lang="es-ES_tradnl" altLang="es-AR" sz="1800" b="1" dirty="0">
                <a:solidFill>
                  <a:srgbClr val="CC3300"/>
                </a:solidFill>
                <a:latin typeface="Arial Black" panose="020B0A04020102020204" pitchFamily="34" charset="0"/>
              </a:rPr>
              <a:t>O   ESPECIFICA</a:t>
            </a:r>
          </a:p>
          <a:p>
            <a:pPr algn="just"/>
            <a:r>
              <a:rPr kumimoji="0" lang="es-ES_tradnl" altLang="es-AR" b="1" dirty="0">
                <a:solidFill>
                  <a:srgbClr val="008000"/>
                </a:solidFill>
                <a:latin typeface="Arial Narrow" panose="020B0606020202030204" pitchFamily="34" charset="0"/>
              </a:rPr>
              <a:t>Defensas producidas por el </a:t>
            </a:r>
            <a:r>
              <a:rPr kumimoji="0" lang="es-ES_tradnl" altLang="es-AR" b="1" dirty="0">
                <a:solidFill>
                  <a:srgbClr val="CC3300"/>
                </a:solidFill>
                <a:latin typeface="Arial Narrow" panose="020B0606020202030204" pitchFamily="34" charset="0"/>
              </a:rPr>
              <a:t>cuerpo al infectarse</a:t>
            </a:r>
            <a:r>
              <a:rPr kumimoji="0" lang="es-ES_tradnl" altLang="es-AR" b="1" dirty="0">
                <a:solidFill>
                  <a:srgbClr val="008000"/>
                </a:solidFill>
                <a:latin typeface="Arial Narrow" panose="020B0606020202030204" pitchFamily="34" charset="0"/>
              </a:rPr>
              <a:t> (con memoria).</a:t>
            </a:r>
            <a:endParaRPr lang="es-ES" altLang="es-AR" b="1" dirty="0">
              <a:solidFill>
                <a:srgbClr val="008000"/>
              </a:solidFill>
              <a:latin typeface="Arial Narrow" panose="020B0606020202030204" pitchFamily="34" charset="0"/>
            </a:endParaRP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457200" y="5257800"/>
            <a:ext cx="42672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457200" y="5257800"/>
            <a:ext cx="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1676400" y="4724400"/>
            <a:ext cx="0" cy="838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3200400" y="5257800"/>
            <a:ext cx="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4724400" y="5257800"/>
            <a:ext cx="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>
            <a:off x="6553200" y="5181600"/>
            <a:ext cx="16764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>
            <a:off x="8229600" y="5181600"/>
            <a:ext cx="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>
            <a:off x="6553200" y="5181600"/>
            <a:ext cx="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 flipH="1">
            <a:off x="7391400" y="47244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>
            <a:off x="3962400" y="3657600"/>
            <a:ext cx="12954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H="1">
            <a:off x="4648200" y="381000"/>
            <a:ext cx="0" cy="32766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b"/>
          <a:lstStyle/>
          <a:p>
            <a:endParaRPr lang="es-AR"/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1981200" y="1531938"/>
            <a:ext cx="4953000" cy="373062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50000">
                <a:srgbClr val="F6FFDA"/>
              </a:gs>
              <a:gs pos="100000">
                <a:srgbClr val="CCFF3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2000" b="1">
                <a:solidFill>
                  <a:srgbClr val="008000"/>
                </a:solidFill>
                <a:latin typeface="Arial" panose="020B0604020202020204" pitchFamily="34" charset="0"/>
              </a:rPr>
              <a:t>ALTERACIONES DE LA HOMEOSTASIS</a:t>
            </a: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2933700" y="2209800"/>
            <a:ext cx="3200400" cy="457200"/>
          </a:xfrm>
          <a:prstGeom prst="rect">
            <a:avLst/>
          </a:prstGeom>
          <a:gradFill rotWithShape="0">
            <a:gsLst>
              <a:gs pos="0">
                <a:srgbClr val="DFFF83"/>
              </a:gs>
              <a:gs pos="50000">
                <a:srgbClr val="F8FFE4"/>
              </a:gs>
              <a:gs pos="100000">
                <a:srgbClr val="DFFF83"/>
              </a:gs>
            </a:gsLst>
            <a:lin ang="5400000" scaled="1"/>
          </a:gra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b="1" dirty="0">
                <a:solidFill>
                  <a:srgbClr val="CC3300"/>
                </a:solidFill>
                <a:latin typeface="Arial Black" panose="020B0A04020102020204" pitchFamily="34" charset="0"/>
              </a:rPr>
              <a:t>SISTEMA INMUNE</a:t>
            </a: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2057400" y="609600"/>
            <a:ext cx="4953000" cy="714375"/>
          </a:xfrm>
          <a:prstGeom prst="rect">
            <a:avLst/>
          </a:prstGeom>
          <a:solidFill>
            <a:srgbClr val="E5FF9B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/>
            <a:r>
              <a:rPr kumimoji="0" lang="es-ES_tradnl" altLang="es-AR" sz="2000" b="1" dirty="0">
                <a:solidFill>
                  <a:srgbClr val="008000"/>
                </a:solidFill>
                <a:latin typeface="Arial" panose="020B0604020202020204" pitchFamily="34" charset="0"/>
              </a:rPr>
              <a:t>Agresiones del ambiente o injuria producidas por agentes patógenos</a:t>
            </a:r>
            <a:endParaRPr kumimoji="0" lang="es-ES" altLang="es-AR" sz="20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4128" name="WordArt 32"/>
          <p:cNvSpPr>
            <a:spLocks noChangeArrowheads="1" noChangeShapeType="1" noTextEdit="1"/>
          </p:cNvSpPr>
          <p:nvPr/>
        </p:nvSpPr>
        <p:spPr bwMode="auto">
          <a:xfrm>
            <a:off x="304800" y="76200"/>
            <a:ext cx="8458200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AR" sz="3600" b="1" kern="10">
                <a:gradFill rotWithShape="1">
                  <a:gsLst>
                    <a:gs pos="0">
                      <a:srgbClr val="CC3300"/>
                    </a:gs>
                    <a:gs pos="50000">
                      <a:srgbClr val="E5957B"/>
                    </a:gs>
                    <a:gs pos="100000">
                      <a:srgbClr val="CC3300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GENERALIDADES DEL SISTEMA INMUNE</a:t>
            </a:r>
          </a:p>
        </p:txBody>
      </p:sp>
    </p:spTree>
    <p:extLst>
      <p:ext uri="{BB962C8B-B14F-4D97-AF65-F5344CB8AC3E}">
        <p14:creationId xmlns:p14="http://schemas.microsoft.com/office/powerpoint/2010/main" val="7259960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306" name="AutoShape 2"/>
          <p:cNvCxnSpPr>
            <a:cxnSpLocks noChangeShapeType="1"/>
            <a:endCxn id="226318" idx="1"/>
          </p:cNvCxnSpPr>
          <p:nvPr/>
        </p:nvCxnSpPr>
        <p:spPr bwMode="auto">
          <a:xfrm>
            <a:off x="2532063" y="4829970"/>
            <a:ext cx="3657600" cy="1235074"/>
          </a:xfrm>
          <a:prstGeom prst="curvedConnector3">
            <a:avLst>
              <a:gd name="adj1" fmla="val 50000"/>
            </a:avLst>
          </a:prstGeom>
          <a:noFill/>
          <a:ln w="76200">
            <a:solidFill>
              <a:srgbClr val="00FF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6320" name="Text Box 16"/>
          <p:cNvSpPr txBox="1">
            <a:spLocks noChangeArrowheads="1"/>
          </p:cNvSpPr>
          <p:nvPr/>
        </p:nvSpPr>
        <p:spPr bwMode="auto">
          <a:xfrm>
            <a:off x="2816223" y="115888"/>
            <a:ext cx="3308354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altLang="es-AR" sz="1800" b="1" dirty="0">
                <a:solidFill>
                  <a:srgbClr val="FF0000"/>
                </a:solidFill>
                <a:latin typeface="Arial" panose="020B0604020202020204" pitchFamily="34" charset="0"/>
              </a:rPr>
              <a:t>Sustancia extraña (antígeno)</a:t>
            </a:r>
            <a:endParaRPr lang="es-ES" altLang="es-AR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794727" y="513556"/>
            <a:ext cx="7096133" cy="689770"/>
            <a:chOff x="788980" y="482601"/>
            <a:chExt cx="7096133" cy="689770"/>
          </a:xfrm>
        </p:grpSpPr>
        <p:sp>
          <p:nvSpPr>
            <p:cNvPr id="226321" name="Text Box 17"/>
            <p:cNvSpPr txBox="1">
              <a:spLocks noChangeArrowheads="1"/>
            </p:cNvSpPr>
            <p:nvPr/>
          </p:nvSpPr>
          <p:spPr bwMode="auto">
            <a:xfrm>
              <a:off x="788980" y="802483"/>
              <a:ext cx="7096133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_tradnl" altLang="es-AR" sz="1800" b="1" dirty="0">
                  <a:latin typeface="Arial" panose="020B0604020202020204" pitchFamily="34" charset="0"/>
                </a:rPr>
                <a:t>Barreras físicas (piel - mucosas)/ Barreras químicas (por ej. pH)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cxnSp>
          <p:nvCxnSpPr>
            <p:cNvPr id="226325" name="AutoShape 21"/>
            <p:cNvCxnSpPr>
              <a:cxnSpLocks noChangeShapeType="1"/>
            </p:cNvCxnSpPr>
            <p:nvPr/>
          </p:nvCxnSpPr>
          <p:spPr bwMode="auto">
            <a:xfrm flipH="1">
              <a:off x="4406900" y="482601"/>
              <a:ext cx="0" cy="354013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upo 2"/>
          <p:cNvGrpSpPr/>
          <p:nvPr/>
        </p:nvGrpSpPr>
        <p:grpSpPr>
          <a:xfrm>
            <a:off x="-23818" y="1203326"/>
            <a:ext cx="9353561" cy="679450"/>
            <a:chOff x="-23818" y="1203326"/>
            <a:chExt cx="9353561" cy="679450"/>
          </a:xfrm>
        </p:grpSpPr>
        <p:sp>
          <p:nvSpPr>
            <p:cNvPr id="226322" name="Text Box 18"/>
            <p:cNvSpPr txBox="1">
              <a:spLocks noChangeArrowheads="1"/>
            </p:cNvSpPr>
            <p:nvPr/>
          </p:nvSpPr>
          <p:spPr bwMode="auto">
            <a:xfrm>
              <a:off x="-23818" y="1512888"/>
              <a:ext cx="9353561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_tradnl" altLang="es-AR" sz="1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Respuesta innata o inespecífica (células sanguíneas de la serie blanca, inflamación)</a:t>
              </a:r>
              <a:endParaRPr lang="es-ES" altLang="es-AR" sz="1800" b="1" dirty="0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6326" name="AutoShape 22"/>
            <p:cNvCxnSpPr>
              <a:cxnSpLocks noChangeShapeType="1"/>
            </p:cNvCxnSpPr>
            <p:nvPr/>
          </p:nvCxnSpPr>
          <p:spPr bwMode="auto">
            <a:xfrm>
              <a:off x="4418012" y="1203326"/>
              <a:ext cx="0" cy="354013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upo 3"/>
          <p:cNvGrpSpPr/>
          <p:nvPr/>
        </p:nvGrpSpPr>
        <p:grpSpPr>
          <a:xfrm>
            <a:off x="1563684" y="1924051"/>
            <a:ext cx="5827719" cy="720725"/>
            <a:chOff x="1563684" y="1924051"/>
            <a:chExt cx="5827719" cy="720725"/>
          </a:xfrm>
        </p:grpSpPr>
        <p:sp>
          <p:nvSpPr>
            <p:cNvPr id="226323" name="Text Box 19"/>
            <p:cNvSpPr txBox="1">
              <a:spLocks noChangeArrowheads="1"/>
            </p:cNvSpPr>
            <p:nvPr/>
          </p:nvSpPr>
          <p:spPr bwMode="auto">
            <a:xfrm>
              <a:off x="1563684" y="2274888"/>
              <a:ext cx="5827719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_tradnl" altLang="es-AR" sz="1800" b="1" dirty="0">
                  <a:latin typeface="Arial" panose="020B0604020202020204" pitchFamily="34" charset="0"/>
                </a:rPr>
                <a:t>Presentación del agente extraño al Sistema Inmune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cxnSp>
          <p:nvCxnSpPr>
            <p:cNvPr id="226327" name="AutoShape 23"/>
            <p:cNvCxnSpPr>
              <a:cxnSpLocks noChangeShapeType="1"/>
            </p:cNvCxnSpPr>
            <p:nvPr/>
          </p:nvCxnSpPr>
          <p:spPr bwMode="auto">
            <a:xfrm>
              <a:off x="4422775" y="1924051"/>
              <a:ext cx="0" cy="352425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Grupo 5"/>
          <p:cNvGrpSpPr/>
          <p:nvPr/>
        </p:nvGrpSpPr>
        <p:grpSpPr>
          <a:xfrm>
            <a:off x="1816097" y="2682876"/>
            <a:ext cx="5227644" cy="714375"/>
            <a:chOff x="1816097" y="2682876"/>
            <a:chExt cx="5227644" cy="714375"/>
          </a:xfrm>
        </p:grpSpPr>
        <p:sp>
          <p:nvSpPr>
            <p:cNvPr id="226324" name="Text Box 20"/>
            <p:cNvSpPr txBox="1">
              <a:spLocks noChangeArrowheads="1"/>
            </p:cNvSpPr>
            <p:nvPr/>
          </p:nvSpPr>
          <p:spPr bwMode="auto">
            <a:xfrm>
              <a:off x="1816097" y="2997201"/>
              <a:ext cx="5227644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_tradnl" altLang="es-AR" sz="2000" b="1" dirty="0">
                  <a:solidFill>
                    <a:srgbClr val="660066"/>
                  </a:solidFill>
                  <a:latin typeface="Arial" panose="020B0604020202020204" pitchFamily="34" charset="0"/>
                </a:rPr>
                <a:t>Respuesta inmune adquirida o específica</a:t>
              </a:r>
              <a:endParaRPr lang="es-ES" altLang="es-AR" sz="2000" b="1" dirty="0">
                <a:solidFill>
                  <a:srgbClr val="660066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6328" name="AutoShape 24"/>
            <p:cNvCxnSpPr>
              <a:cxnSpLocks noChangeShapeType="1"/>
            </p:cNvCxnSpPr>
            <p:nvPr/>
          </p:nvCxnSpPr>
          <p:spPr bwMode="auto">
            <a:xfrm flipH="1">
              <a:off x="4473575" y="2682876"/>
              <a:ext cx="7938" cy="406400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Grupo 8"/>
          <p:cNvGrpSpPr/>
          <p:nvPr/>
        </p:nvGrpSpPr>
        <p:grpSpPr>
          <a:xfrm>
            <a:off x="827088" y="4165045"/>
            <a:ext cx="1944687" cy="710168"/>
            <a:chOff x="827088" y="4165045"/>
            <a:chExt cx="1944687" cy="710168"/>
          </a:xfrm>
        </p:grpSpPr>
        <p:sp>
          <p:nvSpPr>
            <p:cNvPr id="226309" name="Text Box 5"/>
            <p:cNvSpPr txBox="1">
              <a:spLocks noChangeArrowheads="1"/>
            </p:cNvSpPr>
            <p:nvPr/>
          </p:nvSpPr>
          <p:spPr bwMode="auto">
            <a:xfrm>
              <a:off x="827088" y="4508500"/>
              <a:ext cx="1944687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s-ES_tradnl" altLang="es-AR" sz="1800" b="1" dirty="0">
                  <a:latin typeface="Arial" panose="020B0604020202020204" pitchFamily="34" charset="0"/>
                </a:rPr>
                <a:t>Linfocitos B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cxnSp>
          <p:nvCxnSpPr>
            <p:cNvPr id="226329" name="AutoShape 25"/>
            <p:cNvCxnSpPr>
              <a:cxnSpLocks noChangeShapeType="1"/>
              <a:stCxn id="226307" idx="2"/>
              <a:endCxn id="226309" idx="0"/>
            </p:cNvCxnSpPr>
            <p:nvPr/>
          </p:nvCxnSpPr>
          <p:spPr bwMode="auto">
            <a:xfrm flipH="1">
              <a:off x="1799432" y="4165045"/>
              <a:ext cx="442753" cy="343455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Grupo 7"/>
          <p:cNvGrpSpPr/>
          <p:nvPr/>
        </p:nvGrpSpPr>
        <p:grpSpPr>
          <a:xfrm>
            <a:off x="5023556" y="3421416"/>
            <a:ext cx="3868984" cy="751566"/>
            <a:chOff x="5023556" y="3421416"/>
            <a:chExt cx="3868984" cy="751566"/>
          </a:xfrm>
        </p:grpSpPr>
        <p:sp>
          <p:nvSpPr>
            <p:cNvPr id="226308" name="Text Box 4"/>
            <p:cNvSpPr txBox="1">
              <a:spLocks noChangeArrowheads="1"/>
            </p:cNvSpPr>
            <p:nvPr/>
          </p:nvSpPr>
          <p:spPr bwMode="auto">
            <a:xfrm>
              <a:off x="5219700" y="3803650"/>
              <a:ext cx="36728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s-ES_tradnl" altLang="es-AR" sz="1800" b="1" dirty="0">
                  <a:latin typeface="Arial" panose="020B0604020202020204" pitchFamily="34" charset="0"/>
                </a:rPr>
                <a:t>Respuesta o Inmunidad celular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26332" name="Line 28"/>
            <p:cNvSpPr>
              <a:spLocks noChangeShapeType="1"/>
            </p:cNvSpPr>
            <p:nvPr/>
          </p:nvSpPr>
          <p:spPr bwMode="auto">
            <a:xfrm>
              <a:off x="5023556" y="3421416"/>
              <a:ext cx="340607" cy="367948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323850" y="3421415"/>
            <a:ext cx="3836670" cy="743630"/>
            <a:chOff x="323850" y="3421415"/>
            <a:chExt cx="3836670" cy="743630"/>
          </a:xfrm>
        </p:grpSpPr>
        <p:sp>
          <p:nvSpPr>
            <p:cNvPr id="226307" name="Text Box 3"/>
            <p:cNvSpPr txBox="1">
              <a:spLocks noChangeArrowheads="1"/>
            </p:cNvSpPr>
            <p:nvPr/>
          </p:nvSpPr>
          <p:spPr bwMode="auto">
            <a:xfrm>
              <a:off x="323850" y="3795713"/>
              <a:ext cx="383667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Respuesta o Inmunidad humoral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26333" name="Line 29"/>
            <p:cNvSpPr>
              <a:spLocks noChangeShapeType="1"/>
            </p:cNvSpPr>
            <p:nvPr/>
          </p:nvSpPr>
          <p:spPr bwMode="auto">
            <a:xfrm flipH="1">
              <a:off x="3564820" y="3421415"/>
              <a:ext cx="360363" cy="360362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1642269" y="4797425"/>
            <a:ext cx="2179637" cy="1803509"/>
            <a:chOff x="1642269" y="4797425"/>
            <a:chExt cx="2179637" cy="1803509"/>
          </a:xfrm>
        </p:grpSpPr>
        <p:sp>
          <p:nvSpPr>
            <p:cNvPr id="226312" name="Text Box 8"/>
            <p:cNvSpPr txBox="1">
              <a:spLocks noChangeArrowheads="1"/>
            </p:cNvSpPr>
            <p:nvPr/>
          </p:nvSpPr>
          <p:spPr bwMode="auto">
            <a:xfrm>
              <a:off x="1868488" y="5087938"/>
              <a:ext cx="1727200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Células plasmáticas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26313" name="Text Box 9"/>
            <p:cNvSpPr txBox="1">
              <a:spLocks noChangeArrowheads="1"/>
            </p:cNvSpPr>
            <p:nvPr/>
          </p:nvSpPr>
          <p:spPr bwMode="auto">
            <a:xfrm>
              <a:off x="1642269" y="5954603"/>
              <a:ext cx="217963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Anticuerpos o Inmunoglobulinas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cxnSp>
          <p:nvCxnSpPr>
            <p:cNvPr id="226331" name="AutoShape 27"/>
            <p:cNvCxnSpPr>
              <a:cxnSpLocks noChangeShapeType="1"/>
              <a:stCxn id="226312" idx="2"/>
              <a:endCxn id="226313" idx="0"/>
            </p:cNvCxnSpPr>
            <p:nvPr/>
          </p:nvCxnSpPr>
          <p:spPr bwMode="auto">
            <a:xfrm>
              <a:off x="2732088" y="5729288"/>
              <a:ext cx="0" cy="225315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6334" name="Line 30"/>
            <p:cNvSpPr>
              <a:spLocks noChangeShapeType="1"/>
            </p:cNvSpPr>
            <p:nvPr/>
          </p:nvSpPr>
          <p:spPr bwMode="auto">
            <a:xfrm>
              <a:off x="2051050" y="4797425"/>
              <a:ext cx="288925" cy="28733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-36513" y="4797425"/>
            <a:ext cx="1655763" cy="923925"/>
            <a:chOff x="-36513" y="4797425"/>
            <a:chExt cx="1655763" cy="923925"/>
          </a:xfrm>
        </p:grpSpPr>
        <p:sp>
          <p:nvSpPr>
            <p:cNvPr id="226311" name="Text Box 7"/>
            <p:cNvSpPr txBox="1">
              <a:spLocks noChangeArrowheads="1"/>
            </p:cNvSpPr>
            <p:nvPr/>
          </p:nvSpPr>
          <p:spPr bwMode="auto">
            <a:xfrm>
              <a:off x="-36513" y="5080000"/>
              <a:ext cx="1655763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Linfocitos B memoria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26335" name="Line 31"/>
            <p:cNvSpPr>
              <a:spLocks noChangeShapeType="1"/>
            </p:cNvSpPr>
            <p:nvPr/>
          </p:nvSpPr>
          <p:spPr bwMode="auto">
            <a:xfrm flipH="1">
              <a:off x="1403350" y="4797425"/>
              <a:ext cx="144463" cy="360363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6083776" y="4172982"/>
            <a:ext cx="1944687" cy="671790"/>
            <a:chOff x="6083776" y="4172982"/>
            <a:chExt cx="1944687" cy="671790"/>
          </a:xfrm>
        </p:grpSpPr>
        <p:sp>
          <p:nvSpPr>
            <p:cNvPr id="226310" name="Text Box 6"/>
            <p:cNvSpPr txBox="1">
              <a:spLocks noChangeArrowheads="1"/>
            </p:cNvSpPr>
            <p:nvPr/>
          </p:nvSpPr>
          <p:spPr bwMode="auto">
            <a:xfrm>
              <a:off x="6083776" y="4478060"/>
              <a:ext cx="1944687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s-ES_tradnl" altLang="es-AR" sz="1800" b="1" dirty="0">
                  <a:latin typeface="Arial" panose="020B0604020202020204" pitchFamily="34" charset="0"/>
                </a:rPr>
                <a:t>Linfocitos T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cxnSp>
          <p:nvCxnSpPr>
            <p:cNvPr id="226330" name="AutoShape 26"/>
            <p:cNvCxnSpPr>
              <a:cxnSpLocks noChangeShapeType="1"/>
              <a:stCxn id="226308" idx="2"/>
              <a:endCxn id="226310" idx="0"/>
            </p:cNvCxnSpPr>
            <p:nvPr/>
          </p:nvCxnSpPr>
          <p:spPr bwMode="auto">
            <a:xfrm>
              <a:off x="7056120" y="4172982"/>
              <a:ext cx="0" cy="305078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00FF00">
                  <a:gamma/>
                  <a:shade val="60000"/>
                  <a:invGamma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Grupo 12"/>
          <p:cNvGrpSpPr/>
          <p:nvPr/>
        </p:nvGrpSpPr>
        <p:grpSpPr>
          <a:xfrm>
            <a:off x="5200650" y="4943475"/>
            <a:ext cx="3943350" cy="1309688"/>
            <a:chOff x="5200650" y="4943475"/>
            <a:chExt cx="3943350" cy="1309688"/>
          </a:xfrm>
        </p:grpSpPr>
        <p:sp>
          <p:nvSpPr>
            <p:cNvPr id="226318" name="Text Box 14"/>
            <p:cNvSpPr txBox="1">
              <a:spLocks noChangeArrowheads="1"/>
            </p:cNvSpPr>
            <p:nvPr/>
          </p:nvSpPr>
          <p:spPr bwMode="auto">
            <a:xfrm>
              <a:off x="6189663" y="5876925"/>
              <a:ext cx="1944687" cy="37623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s-ES_tradnl" altLang="es-AR" sz="1800" b="1">
                  <a:latin typeface="Arial" panose="020B0604020202020204" pitchFamily="34" charset="0"/>
                </a:rPr>
                <a:t>Citoquinas</a:t>
              </a:r>
              <a:endParaRPr lang="es-ES" altLang="es-AR" sz="1800" b="1">
                <a:latin typeface="Arial" panose="020B0604020202020204" pitchFamily="34" charset="0"/>
              </a:endParaRPr>
            </a:p>
          </p:txBody>
        </p:sp>
        <p:sp>
          <p:nvSpPr>
            <p:cNvPr id="226315" name="Text Box 11"/>
            <p:cNvSpPr txBox="1">
              <a:spLocks noChangeArrowheads="1"/>
            </p:cNvSpPr>
            <p:nvPr/>
          </p:nvSpPr>
          <p:spPr bwMode="auto">
            <a:xfrm>
              <a:off x="5200650" y="4948238"/>
              <a:ext cx="1368425" cy="63182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Linfocitos </a:t>
              </a:r>
            </a:p>
            <a:p>
              <a:pPr algn="ctr"/>
              <a:r>
                <a:rPr lang="es-ES_tradnl" altLang="es-AR" sz="1800" b="1" dirty="0">
                  <a:latin typeface="Arial" panose="020B0604020202020204" pitchFamily="34" charset="0"/>
                </a:rPr>
                <a:t>NK</a:t>
              </a:r>
              <a:endParaRPr lang="es-ES" altLang="es-AR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26316" name="Text Box 12"/>
            <p:cNvSpPr txBox="1">
              <a:spLocks noChangeArrowheads="1"/>
            </p:cNvSpPr>
            <p:nvPr/>
          </p:nvSpPr>
          <p:spPr bwMode="auto">
            <a:xfrm>
              <a:off x="7885113" y="4948238"/>
              <a:ext cx="1258887" cy="63182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s-ES_tradnl" altLang="es-AR" sz="1800" b="1">
                  <a:latin typeface="Arial" panose="020B0604020202020204" pitchFamily="34" charset="0"/>
                </a:rPr>
                <a:t>Linfocitos Th</a:t>
              </a:r>
              <a:endParaRPr lang="es-ES" altLang="es-AR" sz="1800" b="1">
                <a:latin typeface="Arial" panose="020B0604020202020204" pitchFamily="34" charset="0"/>
              </a:endParaRPr>
            </a:p>
          </p:txBody>
        </p:sp>
        <p:sp>
          <p:nvSpPr>
            <p:cNvPr id="226317" name="Text Box 13"/>
            <p:cNvSpPr txBox="1">
              <a:spLocks noChangeArrowheads="1"/>
            </p:cNvSpPr>
            <p:nvPr/>
          </p:nvSpPr>
          <p:spPr bwMode="auto">
            <a:xfrm>
              <a:off x="6516688" y="4943475"/>
              <a:ext cx="1295400" cy="63182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36000" rIns="0" bIns="36000">
              <a:spAutoFit/>
            </a:bodyPr>
            <a:lstStyle/>
            <a:p>
              <a:pPr algn="ctr"/>
              <a:r>
                <a:rPr lang="es-ES_tradnl" altLang="es-AR" sz="1800" b="1">
                  <a:latin typeface="Arial" panose="020B0604020202020204" pitchFamily="34" charset="0"/>
                </a:rPr>
                <a:t>Linfocitos </a:t>
              </a:r>
            </a:p>
            <a:p>
              <a:pPr algn="ctr"/>
              <a:r>
                <a:rPr lang="es-ES_tradnl" altLang="es-AR" sz="1800" b="1">
                  <a:latin typeface="Arial" panose="020B0604020202020204" pitchFamily="34" charset="0"/>
                </a:rPr>
                <a:t>TC</a:t>
              </a:r>
              <a:endParaRPr lang="es-ES" altLang="es-AR" sz="1800" b="1">
                <a:latin typeface="Arial" panose="020B0604020202020204" pitchFamily="34" charset="0"/>
              </a:endParaRPr>
            </a:p>
          </p:txBody>
        </p:sp>
        <p:sp>
          <p:nvSpPr>
            <p:cNvPr id="226336" name="Line 32"/>
            <p:cNvSpPr>
              <a:spLocks noChangeShapeType="1"/>
            </p:cNvSpPr>
            <p:nvPr/>
          </p:nvSpPr>
          <p:spPr bwMode="auto">
            <a:xfrm flipH="1">
              <a:off x="7812088" y="5516563"/>
              <a:ext cx="504825" cy="288925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6337" name="Line 33"/>
            <p:cNvSpPr>
              <a:spLocks noChangeShapeType="1"/>
            </p:cNvSpPr>
            <p:nvPr/>
          </p:nvSpPr>
          <p:spPr bwMode="auto">
            <a:xfrm>
              <a:off x="7164388" y="5589588"/>
              <a:ext cx="0" cy="287337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6338" name="Line 34"/>
            <p:cNvSpPr>
              <a:spLocks noChangeShapeType="1"/>
            </p:cNvSpPr>
            <p:nvPr/>
          </p:nvSpPr>
          <p:spPr bwMode="auto">
            <a:xfrm>
              <a:off x="5940425" y="5589588"/>
              <a:ext cx="431800" cy="21590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cxnSp>
        <p:nvCxnSpPr>
          <p:cNvPr id="5" name="Conector recto de flecha 4"/>
          <p:cNvCxnSpPr/>
          <p:nvPr/>
        </p:nvCxnSpPr>
        <p:spPr>
          <a:xfrm>
            <a:off x="2551289" y="4691856"/>
            <a:ext cx="2923822" cy="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1642269" y="5946665"/>
            <a:ext cx="21796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altLang="es-AR" sz="1800" b="1" dirty="0">
                <a:latin typeface="Arial" panose="020B0604020202020204" pitchFamily="34" charset="0"/>
              </a:rPr>
              <a:t>Anticuerpos o Inmunoglobulinas</a:t>
            </a:r>
            <a:endParaRPr lang="es-ES" altLang="es-AR" sz="18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96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o 23"/>
          <p:cNvGrpSpPr/>
          <p:nvPr/>
        </p:nvGrpSpPr>
        <p:grpSpPr>
          <a:xfrm>
            <a:off x="2172288" y="826029"/>
            <a:ext cx="4514974" cy="5903516"/>
            <a:chOff x="273544" y="271075"/>
            <a:chExt cx="4961396" cy="6304844"/>
          </a:xfrm>
        </p:grpSpPr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544" y="271075"/>
              <a:ext cx="4372843" cy="6304844"/>
            </a:xfrm>
            <a:prstGeom prst="rect">
              <a:avLst/>
            </a:prstGeom>
          </p:spPr>
        </p:pic>
        <p:cxnSp>
          <p:nvCxnSpPr>
            <p:cNvPr id="26" name="Conector recto 25"/>
            <p:cNvCxnSpPr/>
            <p:nvPr/>
          </p:nvCxnSpPr>
          <p:spPr>
            <a:xfrm flipV="1">
              <a:off x="2411730" y="1737360"/>
              <a:ext cx="1177290" cy="308610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adroTexto 26"/>
            <p:cNvSpPr txBox="1"/>
            <p:nvPr/>
          </p:nvSpPr>
          <p:spPr>
            <a:xfrm>
              <a:off x="3577590" y="1598860"/>
              <a:ext cx="16573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200" b="1" dirty="0"/>
                <a:t>Conducto </a:t>
              </a:r>
              <a:r>
                <a:rPr lang="es-AR" sz="1200" b="1" dirty="0" err="1"/>
                <a:t>toráxico</a:t>
              </a:r>
              <a:endParaRPr lang="es-AR" sz="1200" b="1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3283314" y="4517320"/>
              <a:ext cx="16573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200" b="1" dirty="0"/>
                <a:t>Vasos linfáticos</a:t>
              </a:r>
            </a:p>
          </p:txBody>
        </p:sp>
        <p:cxnSp>
          <p:nvCxnSpPr>
            <p:cNvPr id="29" name="Conector recto 28"/>
            <p:cNvCxnSpPr/>
            <p:nvPr/>
          </p:nvCxnSpPr>
          <p:spPr>
            <a:xfrm>
              <a:off x="2731770" y="4400550"/>
              <a:ext cx="609600" cy="243840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1 Marcador de fecha"/>
          <p:cNvSpPr>
            <a:spLocks noGrp="1"/>
          </p:cNvSpPr>
          <p:nvPr>
            <p:ph type="dt" sz="quarter" idx="10"/>
          </p:nvPr>
        </p:nvSpPr>
        <p:spPr>
          <a:xfrm>
            <a:off x="457200" y="6564313"/>
            <a:ext cx="2133600" cy="365125"/>
          </a:xfrm>
        </p:spPr>
        <p:txBody>
          <a:bodyPr/>
          <a:lstStyle/>
          <a:p>
            <a:pPr>
              <a:defRPr/>
            </a:pPr>
            <a:fld id="{6C6C3796-9021-467D-9CDC-F0F81B22F091}" type="datetime1">
              <a:rPr lang="es-ES"/>
              <a:pPr>
                <a:defRPr/>
              </a:pPr>
              <a:t>12/06/2016</a:t>
            </a:fld>
            <a:endParaRPr lang="es-ES"/>
          </a:p>
        </p:txBody>
      </p:sp>
      <p:sp>
        <p:nvSpPr>
          <p:cNvPr id="22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564313"/>
            <a:ext cx="2133600" cy="365125"/>
          </a:xfrm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eaLnBrk="1" hangingPunct="1"/>
            <a:fld id="{DC43BDAE-71BC-4B76-AB88-6E014D7ACEBA}" type="slidenum">
              <a:rPr lang="es-ES" altLang="es-AR" sz="1200">
                <a:solidFill>
                  <a:srgbClr val="898989"/>
                </a:solidFill>
              </a:rPr>
              <a:pPr eaLnBrk="1" hangingPunct="1"/>
              <a:t>8</a:t>
            </a:fld>
            <a:endParaRPr lang="es-ES" altLang="es-AR" sz="1200">
              <a:solidFill>
                <a:srgbClr val="898989"/>
              </a:solidFill>
            </a:endParaRPr>
          </a:p>
        </p:txBody>
      </p:sp>
      <p:sp>
        <p:nvSpPr>
          <p:cNvPr id="176131" name="Text Box 1027"/>
          <p:cNvSpPr txBox="1">
            <a:spLocks noChangeArrowheads="1"/>
          </p:cNvSpPr>
          <p:nvPr/>
        </p:nvSpPr>
        <p:spPr bwMode="auto">
          <a:xfrm>
            <a:off x="112886" y="1128006"/>
            <a:ext cx="2069352" cy="1477328"/>
          </a:xfrm>
          <a:prstGeom prst="rect">
            <a:avLst/>
          </a:prstGeom>
          <a:gradFill rotWithShape="0">
            <a:gsLst>
              <a:gs pos="0">
                <a:srgbClr val="DB93FF">
                  <a:gamma/>
                  <a:tint val="0"/>
                  <a:invGamma/>
                </a:srgbClr>
              </a:gs>
              <a:gs pos="100000">
                <a:srgbClr val="DB93FF"/>
              </a:gs>
            </a:gsLst>
            <a:path path="shape">
              <a:fillToRect l="50000" t="50000" r="50000" b="50000"/>
            </a:path>
          </a:gra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107763" dir="135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rgbClr val="660066"/>
                </a:solidFill>
                <a:latin typeface="Arial Black" pitchFamily="34" charset="0"/>
              </a:rPr>
              <a:t>PRIMARIOS</a:t>
            </a:r>
          </a:p>
          <a:p>
            <a:pPr algn="just">
              <a:defRPr/>
            </a:pPr>
            <a:r>
              <a:rPr lang="es-ES" b="1" dirty="0">
                <a:solidFill>
                  <a:srgbClr val="660066"/>
                </a:solidFill>
                <a:latin typeface="Arial Narrow" pitchFamily="34" charset="0"/>
              </a:rPr>
              <a:t>Origen, desarrollo y maduración de las células del sistema inmune.</a:t>
            </a:r>
          </a:p>
        </p:txBody>
      </p:sp>
      <p:sp>
        <p:nvSpPr>
          <p:cNvPr id="176133" name="Text Box 1029"/>
          <p:cNvSpPr txBox="1">
            <a:spLocks noChangeArrowheads="1"/>
          </p:cNvSpPr>
          <p:nvPr/>
        </p:nvSpPr>
        <p:spPr bwMode="auto">
          <a:xfrm>
            <a:off x="6723753" y="1115306"/>
            <a:ext cx="2171891" cy="1477328"/>
          </a:xfrm>
          <a:prstGeom prst="rect">
            <a:avLst/>
          </a:prstGeom>
          <a:gradFill rotWithShape="0">
            <a:gsLst>
              <a:gs pos="0">
                <a:srgbClr val="CC66FF"/>
              </a:gs>
              <a:gs pos="100000">
                <a:srgbClr val="CC66FF">
                  <a:gamma/>
                  <a:tint val="18039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107763" dir="135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rgbClr val="800080"/>
                </a:solidFill>
                <a:latin typeface="Arial Black" pitchFamily="34" charset="0"/>
              </a:rPr>
              <a:t>SECUNDARIOS</a:t>
            </a:r>
            <a:r>
              <a:rPr lang="es-ES" b="1" dirty="0">
                <a:solidFill>
                  <a:srgbClr val="800080"/>
                </a:solidFill>
                <a:latin typeface="Arial Narrow" pitchFamily="34" charset="0"/>
              </a:rPr>
              <a:t> </a:t>
            </a:r>
          </a:p>
          <a:p>
            <a:pPr algn="just">
              <a:defRPr/>
            </a:pPr>
            <a:r>
              <a:rPr lang="es-ES" b="1" dirty="0">
                <a:solidFill>
                  <a:srgbClr val="800080"/>
                </a:solidFill>
                <a:latin typeface="Arial Narrow" pitchFamily="34" charset="0"/>
              </a:rPr>
              <a:t>En ellos las células inmunes maduran y/o son activadas por los antígenos.</a:t>
            </a:r>
          </a:p>
        </p:txBody>
      </p:sp>
      <p:sp>
        <p:nvSpPr>
          <p:cNvPr id="27654" name="Rectangle 1030" descr="Confeti grande"/>
          <p:cNvSpPr>
            <a:spLocks noChangeArrowheads="1"/>
          </p:cNvSpPr>
          <p:nvPr/>
        </p:nvSpPr>
        <p:spPr bwMode="auto">
          <a:xfrm>
            <a:off x="1600200" y="61206"/>
            <a:ext cx="5762625" cy="519112"/>
          </a:xfrm>
          <a:prstGeom prst="rect">
            <a:avLst/>
          </a:prstGeom>
          <a:pattFill prst="lgConfetti">
            <a:fgClr>
              <a:srgbClr val="DB93FF"/>
            </a:fgClr>
            <a:bgClr>
              <a:srgbClr val="EFDFFF"/>
            </a:bgClr>
          </a:patt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DB93FF"/>
            </a:extrusionClr>
            <a:contourClr>
              <a:srgbClr val="DB93FF"/>
            </a:contourClr>
          </a:sp3d>
        </p:spPr>
        <p:txBody>
          <a:bodyPr wrap="none">
            <a:spAutoFit/>
            <a:flatTx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urlz MT" panose="04040404050702020202" pitchFamily="82" charset="0"/>
              </a:defRPr>
            </a:lvl9pPr>
          </a:lstStyle>
          <a:p>
            <a:pPr algn="ctr" eaLnBrk="1" hangingPunct="1"/>
            <a:r>
              <a:rPr lang="es-ES" altLang="es-AR" sz="2800" b="1">
                <a:solidFill>
                  <a:srgbClr val="800080"/>
                </a:solidFill>
                <a:latin typeface="Arial Black" panose="020B0A04020102020204" pitchFamily="34" charset="0"/>
              </a:rPr>
              <a:t>ÓRGANOS INMUNOLÓGICOS</a:t>
            </a:r>
          </a:p>
        </p:txBody>
      </p:sp>
      <p:sp>
        <p:nvSpPr>
          <p:cNvPr id="27662" name="Line 1044"/>
          <p:cNvSpPr>
            <a:spLocks noChangeShapeType="1"/>
          </p:cNvSpPr>
          <p:nvPr/>
        </p:nvSpPr>
        <p:spPr bwMode="auto">
          <a:xfrm>
            <a:off x="1600200" y="594606"/>
            <a:ext cx="0" cy="533400"/>
          </a:xfrm>
          <a:prstGeom prst="line">
            <a:avLst/>
          </a:prstGeom>
          <a:noFill/>
          <a:ln w="63500" cap="sq">
            <a:solidFill>
              <a:srgbClr val="990099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7663" name="Line 1045"/>
          <p:cNvSpPr>
            <a:spLocks noChangeShapeType="1"/>
          </p:cNvSpPr>
          <p:nvPr/>
        </p:nvSpPr>
        <p:spPr bwMode="auto">
          <a:xfrm>
            <a:off x="7239000" y="747006"/>
            <a:ext cx="0" cy="304800"/>
          </a:xfrm>
          <a:prstGeom prst="line">
            <a:avLst/>
          </a:prstGeom>
          <a:noFill/>
          <a:ln w="63500" cap="sq">
            <a:solidFill>
              <a:srgbClr val="990099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grpSp>
        <p:nvGrpSpPr>
          <p:cNvPr id="3" name="Grupo 2"/>
          <p:cNvGrpSpPr/>
          <p:nvPr/>
        </p:nvGrpSpPr>
        <p:grpSpPr>
          <a:xfrm>
            <a:off x="6900333" y="2605334"/>
            <a:ext cx="1786467" cy="3958979"/>
            <a:chOff x="6900333" y="2383893"/>
            <a:chExt cx="1786467" cy="3958979"/>
          </a:xfrm>
        </p:grpSpPr>
        <p:sp>
          <p:nvSpPr>
            <p:cNvPr id="176142" name="Text Box 1038"/>
            <p:cNvSpPr txBox="1">
              <a:spLocks noChangeArrowheads="1"/>
            </p:cNvSpPr>
            <p:nvPr/>
          </p:nvSpPr>
          <p:spPr bwMode="auto">
            <a:xfrm>
              <a:off x="6973520" y="2916697"/>
              <a:ext cx="1580444" cy="1323439"/>
            </a:xfrm>
            <a:prstGeom prst="rect">
              <a:avLst/>
            </a:prstGeom>
            <a:gradFill rotWithShape="0">
              <a:gsLst>
                <a:gs pos="0">
                  <a:srgbClr val="CC66FF"/>
                </a:gs>
                <a:gs pos="100000">
                  <a:srgbClr val="CC66FF">
                    <a:gamma/>
                    <a:tint val="18039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 cap="sq">
              <a:noFill/>
              <a:miter lim="800000"/>
              <a:headEnd type="none" w="sm" len="sm"/>
              <a:tailEnd type="none" w="sm" len="sm"/>
            </a:ln>
            <a:effectLst>
              <a:outerShdw dist="107763" dir="13500000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sz="1600" b="1" dirty="0">
                  <a:solidFill>
                    <a:srgbClr val="800080"/>
                  </a:solidFill>
                  <a:latin typeface="Arial Black" pitchFamily="34" charset="0"/>
                </a:rPr>
                <a:t>GANGLIOS LINFÁTICOS Y BAZO</a:t>
              </a:r>
              <a:r>
                <a:rPr lang="es-ES" sz="1600" b="1" dirty="0">
                  <a:solidFill>
                    <a:srgbClr val="800080"/>
                  </a:solidFill>
                  <a:latin typeface="Arial Narrow" pitchFamily="34" charset="0"/>
                </a:rPr>
                <a:t> Activación de los Linfocitos T y B</a:t>
              </a:r>
            </a:p>
          </p:txBody>
        </p:sp>
        <p:sp>
          <p:nvSpPr>
            <p:cNvPr id="176143" name="Text Box 1039"/>
            <p:cNvSpPr txBox="1">
              <a:spLocks noChangeArrowheads="1"/>
            </p:cNvSpPr>
            <p:nvPr/>
          </p:nvSpPr>
          <p:spPr bwMode="auto">
            <a:xfrm>
              <a:off x="6900333" y="4526990"/>
              <a:ext cx="1786467" cy="1815882"/>
            </a:xfrm>
            <a:prstGeom prst="rect">
              <a:avLst/>
            </a:prstGeom>
            <a:gradFill rotWithShape="0">
              <a:gsLst>
                <a:gs pos="0">
                  <a:srgbClr val="CC66FF"/>
                </a:gs>
                <a:gs pos="100000">
                  <a:srgbClr val="CC66FF">
                    <a:gamma/>
                    <a:tint val="18039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 cap="sq">
              <a:noFill/>
              <a:miter lim="800000"/>
              <a:headEnd type="none" w="sm" len="sm"/>
              <a:tailEnd type="none" w="sm" len="sm"/>
            </a:ln>
            <a:effectLst>
              <a:outerShdw dist="107763" dir="13500000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sz="1600" b="1" dirty="0">
                  <a:solidFill>
                    <a:srgbClr val="800080"/>
                  </a:solidFill>
                  <a:latin typeface="Arial Black" pitchFamily="34" charset="0"/>
                </a:rPr>
                <a:t>ADENOIDES, AMÍGDALAS </a:t>
              </a:r>
              <a:r>
                <a:rPr lang="es-ES" sz="1600" b="1" dirty="0">
                  <a:solidFill>
                    <a:srgbClr val="800080"/>
                  </a:solidFill>
                  <a:latin typeface="Arial Narrow" pitchFamily="34" charset="0"/>
                </a:rPr>
                <a:t>y</a:t>
              </a:r>
              <a:r>
                <a:rPr lang="es-ES" sz="1600" b="1" dirty="0">
                  <a:solidFill>
                    <a:srgbClr val="800080"/>
                  </a:solidFill>
                  <a:latin typeface="Arial Black" pitchFamily="34" charset="0"/>
                </a:rPr>
                <a:t> PLACAS DE PEYER</a:t>
              </a:r>
              <a:r>
                <a:rPr lang="es-ES" sz="1600" b="1" dirty="0">
                  <a:solidFill>
                    <a:srgbClr val="800080"/>
                  </a:solidFill>
                  <a:latin typeface="Arial Narrow" pitchFamily="34" charset="0"/>
                </a:rPr>
                <a:t> Activación de los linfocitos por los antígenos</a:t>
              </a:r>
            </a:p>
          </p:txBody>
        </p:sp>
        <p:sp>
          <p:nvSpPr>
            <p:cNvPr id="27668" name="Line 1050"/>
            <p:cNvSpPr>
              <a:spLocks noChangeShapeType="1"/>
            </p:cNvSpPr>
            <p:nvPr/>
          </p:nvSpPr>
          <p:spPr bwMode="auto">
            <a:xfrm>
              <a:off x="7710314" y="2383893"/>
              <a:ext cx="0" cy="381000"/>
            </a:xfrm>
            <a:prstGeom prst="line">
              <a:avLst/>
            </a:prstGeom>
            <a:noFill/>
            <a:ln w="63500" cap="sq">
              <a:solidFill>
                <a:srgbClr val="9900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262892" y="2608229"/>
            <a:ext cx="1435041" cy="3563980"/>
            <a:chOff x="262892" y="2608229"/>
            <a:chExt cx="1435041" cy="3563980"/>
          </a:xfrm>
        </p:grpSpPr>
        <p:sp>
          <p:nvSpPr>
            <p:cNvPr id="176140" name="Text Box 1036"/>
            <p:cNvSpPr txBox="1">
              <a:spLocks noChangeArrowheads="1"/>
            </p:cNvSpPr>
            <p:nvPr/>
          </p:nvSpPr>
          <p:spPr bwMode="auto">
            <a:xfrm>
              <a:off x="262892" y="2997437"/>
              <a:ext cx="1435041" cy="1754326"/>
            </a:xfrm>
            <a:prstGeom prst="rect">
              <a:avLst/>
            </a:prstGeom>
            <a:gradFill rotWithShape="0">
              <a:gsLst>
                <a:gs pos="0">
                  <a:srgbClr val="DB93FF">
                    <a:gamma/>
                    <a:tint val="0"/>
                    <a:invGamma/>
                  </a:srgbClr>
                </a:gs>
                <a:gs pos="100000">
                  <a:srgbClr val="DB93FF"/>
                </a:gs>
              </a:gsLst>
              <a:path path="shape">
                <a:fillToRect l="50000" t="50000" r="50000" b="50000"/>
              </a:path>
            </a:gradFill>
            <a:ln w="12700" cap="sq">
              <a:noFill/>
              <a:miter lim="800000"/>
              <a:headEnd type="none" w="sm" len="sm"/>
              <a:tailEnd type="none" w="sm" len="sm"/>
            </a:ln>
            <a:effectLst>
              <a:outerShdw dist="107763" dir="13500000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rgbClr val="660066"/>
                  </a:solidFill>
                  <a:latin typeface="Arial Black" pitchFamily="34" charset="0"/>
                </a:rPr>
                <a:t> MÉDULA    </a:t>
              </a:r>
            </a:p>
            <a:p>
              <a:pPr algn="ctr">
                <a:defRPr/>
              </a:pPr>
              <a:r>
                <a:rPr lang="es-ES" b="1" dirty="0">
                  <a:solidFill>
                    <a:srgbClr val="660066"/>
                  </a:solidFill>
                  <a:latin typeface="Arial Black" pitchFamily="34" charset="0"/>
                </a:rPr>
                <a:t>   ÓSEA</a:t>
              </a:r>
              <a:r>
                <a:rPr lang="es-ES" b="1" dirty="0">
                  <a:solidFill>
                    <a:srgbClr val="660066"/>
                  </a:solidFill>
                  <a:latin typeface="Arial Narrow" pitchFamily="34" charset="0"/>
                </a:rPr>
                <a:t> </a:t>
              </a:r>
            </a:p>
            <a:p>
              <a:pPr algn="ctr">
                <a:defRPr/>
              </a:pPr>
              <a:r>
                <a:rPr lang="es-ES" b="1" dirty="0">
                  <a:solidFill>
                    <a:srgbClr val="660066"/>
                  </a:solidFill>
                  <a:latin typeface="Arial Narrow" pitchFamily="34" charset="0"/>
                </a:rPr>
                <a:t>Origen de las células del sistema inmunológico</a:t>
              </a:r>
            </a:p>
          </p:txBody>
        </p:sp>
        <p:sp>
          <p:nvSpPr>
            <p:cNvPr id="176141" name="Text Box 1037"/>
            <p:cNvSpPr txBox="1">
              <a:spLocks noChangeArrowheads="1"/>
            </p:cNvSpPr>
            <p:nvPr/>
          </p:nvSpPr>
          <p:spPr bwMode="auto">
            <a:xfrm>
              <a:off x="293042" y="4971880"/>
              <a:ext cx="1298191" cy="1200329"/>
            </a:xfrm>
            <a:prstGeom prst="rect">
              <a:avLst/>
            </a:prstGeom>
            <a:gradFill rotWithShape="0">
              <a:gsLst>
                <a:gs pos="0">
                  <a:srgbClr val="DB93FF">
                    <a:gamma/>
                    <a:tint val="0"/>
                    <a:invGamma/>
                  </a:srgbClr>
                </a:gs>
                <a:gs pos="100000">
                  <a:srgbClr val="DB93FF"/>
                </a:gs>
              </a:gsLst>
              <a:path path="shape">
                <a:fillToRect l="50000" t="50000" r="50000" b="50000"/>
              </a:path>
            </a:gradFill>
            <a:ln w="12700" cap="sq">
              <a:noFill/>
              <a:miter lim="800000"/>
              <a:headEnd type="none" w="sm" len="sm"/>
              <a:tailEnd type="none" w="sm" len="sm"/>
            </a:ln>
            <a:effectLst>
              <a:outerShdw dist="107763" dir="13500000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rgbClr val="660066"/>
                  </a:solidFill>
                  <a:latin typeface="Arial Black" pitchFamily="34" charset="0"/>
                </a:rPr>
                <a:t> TIMO </a:t>
              </a:r>
              <a:r>
                <a:rPr lang="es-ES" b="1" dirty="0">
                  <a:solidFill>
                    <a:srgbClr val="660066"/>
                  </a:solidFill>
                  <a:latin typeface="Arial Narrow" pitchFamily="34" charset="0"/>
                </a:rPr>
                <a:t>Maduración de los linfocitos T</a:t>
              </a:r>
              <a:r>
                <a:rPr lang="es-ES" b="1" dirty="0">
                  <a:solidFill>
                    <a:srgbClr val="800080"/>
                  </a:solidFill>
                  <a:latin typeface="Arial Narrow" pitchFamily="34" charset="0"/>
                </a:rPr>
                <a:t> </a:t>
              </a:r>
              <a:endParaRPr lang="es-ES" b="1" dirty="0">
                <a:solidFill>
                  <a:srgbClr val="660066"/>
                </a:solidFill>
                <a:latin typeface="Arial Narrow" pitchFamily="34" charset="0"/>
              </a:endParaRPr>
            </a:p>
          </p:txBody>
        </p:sp>
        <p:sp>
          <p:nvSpPr>
            <p:cNvPr id="27669" name="Line 1051"/>
            <p:cNvSpPr>
              <a:spLocks noChangeShapeType="1"/>
            </p:cNvSpPr>
            <p:nvPr/>
          </p:nvSpPr>
          <p:spPr bwMode="auto">
            <a:xfrm>
              <a:off x="980412" y="2608229"/>
              <a:ext cx="0" cy="296943"/>
            </a:xfrm>
            <a:prstGeom prst="line">
              <a:avLst/>
            </a:prstGeom>
            <a:noFill/>
            <a:ln w="63500" cap="sq">
              <a:solidFill>
                <a:srgbClr val="9900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19780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462844" y="361244"/>
            <a:ext cx="8241742" cy="6196916"/>
            <a:chOff x="462844" y="361244"/>
            <a:chExt cx="8241742" cy="6196916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2844" y="361244"/>
              <a:ext cx="8241742" cy="6196916"/>
            </a:xfrm>
            <a:prstGeom prst="rect">
              <a:avLst/>
            </a:prstGeom>
          </p:spPr>
        </p:pic>
        <p:sp>
          <p:nvSpPr>
            <p:cNvPr id="3" name="CuadroTexto 2"/>
            <p:cNvSpPr txBox="1"/>
            <p:nvPr/>
          </p:nvSpPr>
          <p:spPr>
            <a:xfrm>
              <a:off x="1625599" y="361244"/>
              <a:ext cx="6042039" cy="584775"/>
            </a:xfrm>
            <a:prstGeom prst="rect">
              <a:avLst/>
            </a:prstGeom>
            <a:gradFill flip="none" rotWithShape="1">
              <a:gsLst>
                <a:gs pos="1000">
                  <a:srgbClr val="000E2A"/>
                </a:gs>
                <a:gs pos="50000">
                  <a:srgbClr val="00002E"/>
                </a:gs>
                <a:gs pos="100000">
                  <a:srgbClr val="003399"/>
                </a:gs>
              </a:gsLst>
              <a:lin ang="5400000" scaled="0"/>
              <a:tileRect/>
            </a:gradFill>
          </p:spPr>
          <p:txBody>
            <a:bodyPr wrap="none" rtlCol="0">
              <a:spAutoFit/>
            </a:bodyPr>
            <a:lstStyle/>
            <a:p>
              <a:r>
                <a:rPr lang="es-AR" sz="3200" b="1" dirty="0">
                  <a:solidFill>
                    <a:srgbClr val="FFFF00"/>
                  </a:solidFill>
                </a:rPr>
                <a:t>   Células del Sistema Inmune  </a:t>
              </a:r>
            </a:p>
          </p:txBody>
        </p:sp>
      </p:grpSp>
      <p:sp>
        <p:nvSpPr>
          <p:cNvPr id="5" name="Rectángulo redondeado 4"/>
          <p:cNvSpPr/>
          <p:nvPr/>
        </p:nvSpPr>
        <p:spPr>
          <a:xfrm>
            <a:off x="2686050" y="4377690"/>
            <a:ext cx="5406390" cy="2180470"/>
          </a:xfrm>
          <a:prstGeom prst="round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9135678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1642</TotalTime>
  <Words>1077</Words>
  <Application>Microsoft Office PowerPoint</Application>
  <PresentationFormat>Presentación en pantalla (4:3)</PresentationFormat>
  <Paragraphs>169</Paragraphs>
  <Slides>40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51" baseType="lpstr">
      <vt:lpstr>Arial</vt:lpstr>
      <vt:lpstr>Arial Black</vt:lpstr>
      <vt:lpstr>Arial Narrow</vt:lpstr>
      <vt:lpstr>Calibri</vt:lpstr>
      <vt:lpstr>Comic Sans MS</vt:lpstr>
      <vt:lpstr>Curlz MT</vt:lpstr>
      <vt:lpstr>Trebuchet MS</vt:lpstr>
      <vt:lpstr>Wingdings</vt:lpstr>
      <vt:lpstr>Wingdings 3</vt:lpstr>
      <vt:lpstr>Faceta</vt:lpstr>
      <vt:lpstr>Imagen de mapa de bits</vt:lpstr>
      <vt:lpstr>Inmunoquímica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ANTICUERPOS MONOCLONALES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Inmunoquímica</dc:title>
  <dc:creator>Ana Anzulovich</dc:creator>
  <cp:lastModifiedBy>fravega</cp:lastModifiedBy>
  <cp:revision>92</cp:revision>
  <dcterms:created xsi:type="dcterms:W3CDTF">2015-06-07T01:52:39Z</dcterms:created>
  <dcterms:modified xsi:type="dcterms:W3CDTF">2016-06-13T00:44:48Z</dcterms:modified>
</cp:coreProperties>
</file>